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4"/>
  </p:notesMasterIdLst>
  <p:sldIdLst>
    <p:sldId id="519" r:id="rId2"/>
    <p:sldId id="778" r:id="rId3"/>
    <p:sldId id="854" r:id="rId4"/>
    <p:sldId id="855" r:id="rId5"/>
    <p:sldId id="845" r:id="rId6"/>
    <p:sldId id="856" r:id="rId7"/>
    <p:sldId id="861" r:id="rId8"/>
    <p:sldId id="857" r:id="rId9"/>
    <p:sldId id="860" r:id="rId10"/>
    <p:sldId id="838" r:id="rId11"/>
    <p:sldId id="859" r:id="rId12"/>
    <p:sldId id="839" r:id="rId13"/>
  </p:sldIdLst>
  <p:sldSz cx="9144000" cy="5143500" type="screen16x9"/>
  <p:notesSz cx="6858000" cy="9144000"/>
  <p:embeddedFontLst>
    <p:embeddedFont>
      <p:font typeface="Calibri" panose="020F0502020204030204" pitchFamily="34" charset="0"/>
      <p:regular r:id="rId15"/>
      <p:bold r:id="rId16"/>
      <p:italic r:id="rId17"/>
      <p:boldItalic r:id="rId18"/>
    </p:embeddedFont>
    <p:embeddedFont>
      <p:font typeface="Montserrat SemiBold" panose="020B0604020202020204" charset="0"/>
      <p:regular r:id="rId19"/>
      <p:bold r:id="rId20"/>
      <p:italic r:id="rId21"/>
      <p:boldItalic r:id="rId22"/>
    </p:embeddedFont>
    <p:embeddedFont>
      <p:font typeface="Neo Sans Std" panose="020B0504030504040204" pitchFamily="34" charset="0"/>
      <p:regular r:id="rId23"/>
      <p:bold r:id="rId24"/>
    </p:embeddedFont>
    <p:embeddedFont>
      <p:font typeface="Neo Sans Std Light" panose="020B0304030504040204" pitchFamily="34" charset="0"/>
      <p:regular r:id="rId25"/>
    </p:embeddedFont>
    <p:embeddedFont>
      <p:font typeface="Neo Sans Std Medium" panose="020B0704030504040204" pitchFamily="34" charset="0"/>
      <p:regular r:id="rId26"/>
    </p:embeddedFont>
    <p:embeddedFont>
      <p:font typeface="Open Sans" panose="020B0606030504020204" pitchFamily="34" charset="0"/>
      <p:regular r:id="rId27"/>
      <p:bold r:id="rId28"/>
      <p:italic r:id="rId29"/>
      <p:boldItalic r:id="rId3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pos="408" userDrawn="1">
          <p15:clr>
            <a:srgbClr val="A4A3A4"/>
          </p15:clr>
        </p15:guide>
        <p15:guide id="4" pos="158" userDrawn="1">
          <p15:clr>
            <a:srgbClr val="A4A3A4"/>
          </p15:clr>
        </p15:guide>
        <p15:guide id="5" pos="5602" userDrawn="1">
          <p15:clr>
            <a:srgbClr val="A4A3A4"/>
          </p15:clr>
        </p15:guide>
        <p15:guide id="6" orient="horz" pos="48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ulio Botella" initials="BB" lastIdx="2" clrIdx="0">
    <p:extLst>
      <p:ext uri="{19B8F6BF-5375-455C-9EA6-DF929625EA0E}">
        <p15:presenceInfo xmlns:p15="http://schemas.microsoft.com/office/powerpoint/2012/main" userId="Braulio Botel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5C68"/>
    <a:srgbClr val="347584"/>
    <a:srgbClr val="C4BD97"/>
    <a:srgbClr val="DBCB85"/>
    <a:srgbClr val="000000"/>
    <a:srgbClr val="494738"/>
    <a:srgbClr val="D8D800"/>
    <a:srgbClr val="ED5023"/>
    <a:srgbClr val="F88F70"/>
    <a:srgbClr val="D0D8E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8069" autoAdjust="0"/>
  </p:normalViewPr>
  <p:slideViewPr>
    <p:cSldViewPr snapToGrid="0" snapToObjects="1">
      <p:cViewPr varScale="1">
        <p:scale>
          <a:sx n="78" d="100"/>
          <a:sy n="78" d="100"/>
        </p:scale>
        <p:origin x="730" y="67"/>
      </p:cViewPr>
      <p:guideLst>
        <p:guide orient="horz" pos="1620"/>
        <p:guide pos="2880"/>
        <p:guide pos="408"/>
        <p:guide pos="158"/>
        <p:guide pos="5602"/>
        <p:guide orient="horz" pos="48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p:scale>
          <a:sx n="100" d="100"/>
          <a:sy n="100" d="100"/>
        </p:scale>
        <p:origin x="3540" y="-21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91BF19-2FCF-42C1-857B-30F559DE1B34}"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s-ES"/>
        </a:p>
      </dgm:t>
    </dgm:pt>
    <dgm:pt modelId="{5FE5D853-65CE-4055-AD68-D992AF51D6C2}">
      <dgm:prSet phldrT="[Texto]"/>
      <dgm:spPr/>
      <dgm:t>
        <a:bodyPr/>
        <a:lstStyle/>
        <a:p>
          <a:r>
            <a:rPr lang="es-ES" dirty="0">
              <a:solidFill>
                <a:srgbClr val="494738"/>
              </a:solidFill>
            </a:rPr>
            <a:t>¿Qué es el modelo de caja?</a:t>
          </a:r>
        </a:p>
      </dgm:t>
    </dgm:pt>
    <dgm:pt modelId="{1C0CC3D5-B981-4B76-85F3-837825F93B4F}" type="parTrans" cxnId="{ECF569B3-1A0F-4EDC-962C-8099D2E6F794}">
      <dgm:prSet/>
      <dgm:spPr/>
      <dgm:t>
        <a:bodyPr/>
        <a:lstStyle/>
        <a:p>
          <a:endParaRPr lang="es-ES">
            <a:solidFill>
              <a:srgbClr val="494738"/>
            </a:solidFill>
          </a:endParaRPr>
        </a:p>
      </dgm:t>
    </dgm:pt>
    <dgm:pt modelId="{843C1EC3-2D72-4328-873B-E6469A40A7BB}" type="sibTrans" cxnId="{ECF569B3-1A0F-4EDC-962C-8099D2E6F794}">
      <dgm:prSet/>
      <dgm:spPr/>
      <dgm:t>
        <a:bodyPr/>
        <a:lstStyle/>
        <a:p>
          <a:endParaRPr lang="es-ES">
            <a:solidFill>
              <a:srgbClr val="494738"/>
            </a:solidFill>
          </a:endParaRPr>
        </a:p>
      </dgm:t>
    </dgm:pt>
    <dgm:pt modelId="{16D00D14-53A2-4DEE-9E35-8DF695E72031}">
      <dgm:prSet phldrT="[Texto]"/>
      <dgm:spPr/>
      <dgm:t>
        <a:bodyPr/>
        <a:lstStyle/>
        <a:p>
          <a:r>
            <a:rPr lang="es-ES" dirty="0">
              <a:solidFill>
                <a:srgbClr val="494738"/>
              </a:solidFill>
            </a:rPr>
            <a:t>Partes de una caja</a:t>
          </a:r>
        </a:p>
      </dgm:t>
    </dgm:pt>
    <dgm:pt modelId="{1BD4BE28-CF26-44F9-9304-23AA882870EA}" type="parTrans" cxnId="{DE6BBEB4-121C-475E-94FA-8519C9F9FF54}">
      <dgm:prSet/>
      <dgm:spPr/>
      <dgm:t>
        <a:bodyPr/>
        <a:lstStyle/>
        <a:p>
          <a:endParaRPr lang="es-ES">
            <a:solidFill>
              <a:srgbClr val="494738"/>
            </a:solidFill>
          </a:endParaRPr>
        </a:p>
      </dgm:t>
    </dgm:pt>
    <dgm:pt modelId="{60F5CC89-F4E7-4517-AAD9-58DDAEAB89C3}" type="sibTrans" cxnId="{DE6BBEB4-121C-475E-94FA-8519C9F9FF54}">
      <dgm:prSet/>
      <dgm:spPr/>
      <dgm:t>
        <a:bodyPr/>
        <a:lstStyle/>
        <a:p>
          <a:endParaRPr lang="es-ES">
            <a:solidFill>
              <a:srgbClr val="494738"/>
            </a:solidFill>
          </a:endParaRPr>
        </a:p>
      </dgm:t>
    </dgm:pt>
    <dgm:pt modelId="{A5B0919E-93CB-4FA5-B98D-ABA6375A7BCB}">
      <dgm:prSet/>
      <dgm:spPr/>
      <dgm:t>
        <a:bodyPr/>
        <a:lstStyle/>
        <a:p>
          <a:r>
            <a:rPr lang="es-ES" dirty="0">
              <a:solidFill>
                <a:srgbClr val="494738"/>
              </a:solidFill>
            </a:rPr>
            <a:t>Comportamiento de una caja</a:t>
          </a:r>
        </a:p>
      </dgm:t>
    </dgm:pt>
    <dgm:pt modelId="{7905645C-A9FB-4AEA-8F9A-A514291FADB6}" type="parTrans" cxnId="{3A3EC554-778C-427D-9640-FFF074347EA3}">
      <dgm:prSet/>
      <dgm:spPr/>
      <dgm:t>
        <a:bodyPr/>
        <a:lstStyle/>
        <a:p>
          <a:endParaRPr lang="es-ES">
            <a:solidFill>
              <a:srgbClr val="494738"/>
            </a:solidFill>
          </a:endParaRPr>
        </a:p>
      </dgm:t>
    </dgm:pt>
    <dgm:pt modelId="{3CC97DC3-6167-4F23-BE7A-E5036045EFF8}" type="sibTrans" cxnId="{3A3EC554-778C-427D-9640-FFF074347EA3}">
      <dgm:prSet/>
      <dgm:spPr/>
      <dgm:t>
        <a:bodyPr/>
        <a:lstStyle/>
        <a:p>
          <a:endParaRPr lang="es-ES">
            <a:solidFill>
              <a:srgbClr val="494738"/>
            </a:solidFill>
          </a:endParaRPr>
        </a:p>
      </dgm:t>
    </dgm:pt>
    <dgm:pt modelId="{0B74F1DF-9B4B-4345-9E8C-ECD0C5E4B6FB}">
      <dgm:prSet/>
      <dgm:spPr/>
      <dgm:t>
        <a:bodyPr/>
        <a:lstStyle/>
        <a:p>
          <a:r>
            <a:rPr lang="es-ES" dirty="0">
              <a:solidFill>
                <a:srgbClr val="494738"/>
              </a:solidFill>
            </a:rPr>
            <a:t>Visualización de una caja</a:t>
          </a:r>
        </a:p>
      </dgm:t>
    </dgm:pt>
    <dgm:pt modelId="{B982D8E1-B1A8-4596-8E42-9BA47F134140}" type="parTrans" cxnId="{DBAFA621-78EA-4246-8B09-BE5534F63478}">
      <dgm:prSet/>
      <dgm:spPr/>
      <dgm:t>
        <a:bodyPr/>
        <a:lstStyle/>
        <a:p>
          <a:endParaRPr lang="es-ES">
            <a:solidFill>
              <a:srgbClr val="494738"/>
            </a:solidFill>
          </a:endParaRPr>
        </a:p>
      </dgm:t>
    </dgm:pt>
    <dgm:pt modelId="{99045276-4D08-42DF-B433-5699A97843A0}" type="sibTrans" cxnId="{DBAFA621-78EA-4246-8B09-BE5534F63478}">
      <dgm:prSet/>
      <dgm:spPr/>
      <dgm:t>
        <a:bodyPr/>
        <a:lstStyle/>
        <a:p>
          <a:endParaRPr lang="es-ES">
            <a:solidFill>
              <a:srgbClr val="494738"/>
            </a:solidFill>
          </a:endParaRPr>
        </a:p>
      </dgm:t>
    </dgm:pt>
    <dgm:pt modelId="{4EC092F2-95D2-4950-B460-128BDED9E309}">
      <dgm:prSet phldrT="[Texto]"/>
      <dgm:spPr/>
      <dgm:t>
        <a:bodyPr/>
        <a:lstStyle/>
        <a:p>
          <a:r>
            <a:rPr lang="es-ES" dirty="0">
              <a:solidFill>
                <a:srgbClr val="494738"/>
              </a:solidFill>
            </a:rPr>
            <a:t>Tipos de modelo de caja</a:t>
          </a:r>
        </a:p>
      </dgm:t>
    </dgm:pt>
    <dgm:pt modelId="{B616DDDC-8E2E-4BF7-BC1C-BB6E054B5090}" type="sibTrans" cxnId="{4F52470B-E0AA-4CDB-9A71-95DFFCCF411E}">
      <dgm:prSet/>
      <dgm:spPr/>
      <dgm:t>
        <a:bodyPr/>
        <a:lstStyle/>
        <a:p>
          <a:endParaRPr lang="es-ES">
            <a:solidFill>
              <a:srgbClr val="494738"/>
            </a:solidFill>
          </a:endParaRPr>
        </a:p>
      </dgm:t>
    </dgm:pt>
    <dgm:pt modelId="{26388305-171D-4BBB-9992-CF78445D6023}" type="parTrans" cxnId="{4F52470B-E0AA-4CDB-9A71-95DFFCCF411E}">
      <dgm:prSet/>
      <dgm:spPr/>
      <dgm:t>
        <a:bodyPr/>
        <a:lstStyle/>
        <a:p>
          <a:endParaRPr lang="es-ES">
            <a:solidFill>
              <a:srgbClr val="494738"/>
            </a:solidFill>
          </a:endParaRPr>
        </a:p>
      </dgm:t>
    </dgm:pt>
    <dgm:pt modelId="{3AAF8F48-8507-462E-8A25-0B45403575D3}">
      <dgm:prSet custT="1"/>
      <dgm:spPr>
        <a:solidFill>
          <a:srgbClr val="D9D900">
            <a:hueOff val="0"/>
            <a:satOff val="0"/>
            <a:lumOff val="0"/>
            <a:alphaOff val="0"/>
          </a:srgbClr>
        </a:solidFill>
        <a:ln w="25400" cap="flat" cmpd="sng" algn="ctr">
          <a:solidFill>
            <a:srgbClr val="FFFFFF">
              <a:hueOff val="0"/>
              <a:satOff val="0"/>
              <a:lumOff val="0"/>
              <a:alphaOff val="0"/>
            </a:srgbClr>
          </a:solidFill>
          <a:prstDash val="solid"/>
        </a:ln>
        <a:effectLst/>
      </dgm:spPr>
      <dgm:t>
        <a:bodyPr spcFirstLastPara="0" vert="horz" wrap="square" lIns="272823" tIns="40640" rIns="40640" bIns="40640" numCol="1" spcCol="1270" anchor="ctr" anchorCtr="0"/>
        <a:lstStyle/>
        <a:p>
          <a:pPr marL="0" lvl="0" indent="0" algn="l" defTabSz="711200">
            <a:lnSpc>
              <a:spcPct val="90000"/>
            </a:lnSpc>
            <a:spcBef>
              <a:spcPct val="0"/>
            </a:spcBef>
            <a:spcAft>
              <a:spcPct val="35000"/>
            </a:spcAft>
            <a:buNone/>
          </a:pPr>
          <a:r>
            <a:rPr lang="es-ES" sz="1600" kern="1200" dirty="0">
              <a:solidFill>
                <a:srgbClr val="494738"/>
              </a:solidFill>
              <a:latin typeface="Open Sans"/>
              <a:ea typeface="+mn-ea"/>
              <a:cs typeface="+mn-cs"/>
            </a:rPr>
            <a:t>Propiedad </a:t>
          </a:r>
          <a:r>
            <a:rPr lang="es-ES" sz="1600" kern="1200" dirty="0" err="1">
              <a:solidFill>
                <a:srgbClr val="494738"/>
              </a:solidFill>
              <a:latin typeface="Open Sans"/>
              <a:ea typeface="+mn-ea"/>
              <a:cs typeface="+mn-cs"/>
            </a:rPr>
            <a:t>display</a:t>
          </a:r>
          <a:endParaRPr lang="es-ES" sz="1600" kern="1200" dirty="0">
            <a:solidFill>
              <a:srgbClr val="494738"/>
            </a:solidFill>
            <a:latin typeface="Open Sans"/>
            <a:ea typeface="+mn-ea"/>
            <a:cs typeface="+mn-cs"/>
          </a:endParaRPr>
        </a:p>
      </dgm:t>
    </dgm:pt>
    <dgm:pt modelId="{3B6D1CF8-8F5B-49BE-B946-16D991D9E527}" type="parTrans" cxnId="{4034804C-B3A5-4E6A-B61B-8FADE6E4920B}">
      <dgm:prSet/>
      <dgm:spPr/>
      <dgm:t>
        <a:bodyPr/>
        <a:lstStyle/>
        <a:p>
          <a:endParaRPr lang="es-ES"/>
        </a:p>
      </dgm:t>
    </dgm:pt>
    <dgm:pt modelId="{F4EB4064-B1DE-404A-B823-78B77957BE0D}" type="sibTrans" cxnId="{4034804C-B3A5-4E6A-B61B-8FADE6E4920B}">
      <dgm:prSet/>
      <dgm:spPr/>
      <dgm:t>
        <a:bodyPr/>
        <a:lstStyle/>
        <a:p>
          <a:endParaRPr lang="es-ES"/>
        </a:p>
      </dgm:t>
    </dgm:pt>
    <dgm:pt modelId="{633E0B02-4FC0-4175-BD22-0C3C21A3DE0C}" type="pres">
      <dgm:prSet presAssocID="{A391BF19-2FCF-42C1-857B-30F559DE1B34}" presName="Name0" presStyleCnt="0">
        <dgm:presLayoutVars>
          <dgm:chMax val="7"/>
          <dgm:chPref val="7"/>
          <dgm:dir/>
        </dgm:presLayoutVars>
      </dgm:prSet>
      <dgm:spPr/>
    </dgm:pt>
    <dgm:pt modelId="{88A1914F-E25E-41D2-B4B4-440D65583B12}" type="pres">
      <dgm:prSet presAssocID="{A391BF19-2FCF-42C1-857B-30F559DE1B34}" presName="Name1" presStyleCnt="0"/>
      <dgm:spPr/>
    </dgm:pt>
    <dgm:pt modelId="{9B976CB6-5EE0-4B7A-B012-E0263AA971ED}" type="pres">
      <dgm:prSet presAssocID="{A391BF19-2FCF-42C1-857B-30F559DE1B34}" presName="cycle" presStyleCnt="0"/>
      <dgm:spPr/>
    </dgm:pt>
    <dgm:pt modelId="{0EBC9FD1-C938-4C1D-86F2-7CC6482FECC1}" type="pres">
      <dgm:prSet presAssocID="{A391BF19-2FCF-42C1-857B-30F559DE1B34}" presName="srcNode" presStyleLbl="node1" presStyleIdx="0" presStyleCnt="6"/>
      <dgm:spPr/>
    </dgm:pt>
    <dgm:pt modelId="{53C88B00-9C21-478C-891B-C4B0720E7122}" type="pres">
      <dgm:prSet presAssocID="{A391BF19-2FCF-42C1-857B-30F559DE1B34}" presName="conn" presStyleLbl="parChTrans1D2" presStyleIdx="0" presStyleCnt="1"/>
      <dgm:spPr/>
    </dgm:pt>
    <dgm:pt modelId="{C8492BE7-EEC0-443E-A405-A88A37728CF3}" type="pres">
      <dgm:prSet presAssocID="{A391BF19-2FCF-42C1-857B-30F559DE1B34}" presName="extraNode" presStyleLbl="node1" presStyleIdx="0" presStyleCnt="6"/>
      <dgm:spPr/>
    </dgm:pt>
    <dgm:pt modelId="{08B8B7CA-03AC-4442-A109-5A9DBDA857D1}" type="pres">
      <dgm:prSet presAssocID="{A391BF19-2FCF-42C1-857B-30F559DE1B34}" presName="dstNode" presStyleLbl="node1" presStyleIdx="0" presStyleCnt="6"/>
      <dgm:spPr/>
    </dgm:pt>
    <dgm:pt modelId="{BC978584-F189-45C3-A51D-1D84888E7908}" type="pres">
      <dgm:prSet presAssocID="{5FE5D853-65CE-4055-AD68-D992AF51D6C2}" presName="text_1" presStyleLbl="node1" presStyleIdx="0" presStyleCnt="6">
        <dgm:presLayoutVars>
          <dgm:bulletEnabled val="1"/>
        </dgm:presLayoutVars>
      </dgm:prSet>
      <dgm:spPr/>
    </dgm:pt>
    <dgm:pt modelId="{D6DF9C3C-7CA6-4A74-971F-45938E44D76E}" type="pres">
      <dgm:prSet presAssocID="{5FE5D853-65CE-4055-AD68-D992AF51D6C2}" presName="accent_1" presStyleCnt="0"/>
      <dgm:spPr/>
    </dgm:pt>
    <dgm:pt modelId="{6230FFA4-A0CC-4603-9439-46D13515592F}" type="pres">
      <dgm:prSet presAssocID="{5FE5D853-65CE-4055-AD68-D992AF51D6C2}" presName="accentRepeatNode" presStyleLbl="solidFgAcc1" presStyleIdx="0" presStyleCnt="6"/>
      <dgm:spPr/>
    </dgm:pt>
    <dgm:pt modelId="{85D1FDF3-4980-4479-9686-C77ECC9D6C73}" type="pres">
      <dgm:prSet presAssocID="{16D00D14-53A2-4DEE-9E35-8DF695E72031}" presName="text_2" presStyleLbl="node1" presStyleIdx="1" presStyleCnt="6">
        <dgm:presLayoutVars>
          <dgm:bulletEnabled val="1"/>
        </dgm:presLayoutVars>
      </dgm:prSet>
      <dgm:spPr/>
    </dgm:pt>
    <dgm:pt modelId="{CF9930EB-DAAC-4105-A00A-AA63BD533C99}" type="pres">
      <dgm:prSet presAssocID="{16D00D14-53A2-4DEE-9E35-8DF695E72031}" presName="accent_2" presStyleCnt="0"/>
      <dgm:spPr/>
    </dgm:pt>
    <dgm:pt modelId="{19CB2109-EED2-4298-88B6-B9385A42A73C}" type="pres">
      <dgm:prSet presAssocID="{16D00D14-53A2-4DEE-9E35-8DF695E72031}" presName="accentRepeatNode" presStyleLbl="solidFgAcc1" presStyleIdx="1" presStyleCnt="6"/>
      <dgm:spPr/>
    </dgm:pt>
    <dgm:pt modelId="{E5C65D2D-D1AD-45B2-A55C-481655ECD7BE}" type="pres">
      <dgm:prSet presAssocID="{4EC092F2-95D2-4950-B460-128BDED9E309}" presName="text_3" presStyleLbl="node1" presStyleIdx="2" presStyleCnt="6">
        <dgm:presLayoutVars>
          <dgm:bulletEnabled val="1"/>
        </dgm:presLayoutVars>
      </dgm:prSet>
      <dgm:spPr/>
    </dgm:pt>
    <dgm:pt modelId="{420454AF-89D9-41A0-8D7B-808D80D8B506}" type="pres">
      <dgm:prSet presAssocID="{4EC092F2-95D2-4950-B460-128BDED9E309}" presName="accent_3" presStyleCnt="0"/>
      <dgm:spPr/>
    </dgm:pt>
    <dgm:pt modelId="{8E41255E-E0D1-4E9D-A1AB-BDD94583E088}" type="pres">
      <dgm:prSet presAssocID="{4EC092F2-95D2-4950-B460-128BDED9E309}" presName="accentRepeatNode" presStyleLbl="solidFgAcc1" presStyleIdx="2" presStyleCnt="6"/>
      <dgm:spPr/>
    </dgm:pt>
    <dgm:pt modelId="{6FA1399B-93C1-4065-9D87-2B4C4C38062F}" type="pres">
      <dgm:prSet presAssocID="{A5B0919E-93CB-4FA5-B98D-ABA6375A7BCB}" presName="text_4" presStyleLbl="node1" presStyleIdx="3" presStyleCnt="6">
        <dgm:presLayoutVars>
          <dgm:bulletEnabled val="1"/>
        </dgm:presLayoutVars>
      </dgm:prSet>
      <dgm:spPr/>
    </dgm:pt>
    <dgm:pt modelId="{1F469B26-CA3D-4AD8-B138-6FB5C5060702}" type="pres">
      <dgm:prSet presAssocID="{A5B0919E-93CB-4FA5-B98D-ABA6375A7BCB}" presName="accent_4" presStyleCnt="0"/>
      <dgm:spPr/>
    </dgm:pt>
    <dgm:pt modelId="{7840941C-4E1E-4016-9BEA-2087D2B279A5}" type="pres">
      <dgm:prSet presAssocID="{A5B0919E-93CB-4FA5-B98D-ABA6375A7BCB}" presName="accentRepeatNode" presStyleLbl="solidFgAcc1" presStyleIdx="3" presStyleCnt="6"/>
      <dgm:spPr/>
    </dgm:pt>
    <dgm:pt modelId="{7FA87C79-ECF3-4ED3-8C22-0EB96ABC9D85}" type="pres">
      <dgm:prSet presAssocID="{0B74F1DF-9B4B-4345-9E8C-ECD0C5E4B6FB}" presName="text_5" presStyleLbl="node1" presStyleIdx="4" presStyleCnt="6">
        <dgm:presLayoutVars>
          <dgm:bulletEnabled val="1"/>
        </dgm:presLayoutVars>
      </dgm:prSet>
      <dgm:spPr/>
    </dgm:pt>
    <dgm:pt modelId="{8F7ACECB-4ACE-4EBF-A377-133982D023F9}" type="pres">
      <dgm:prSet presAssocID="{0B74F1DF-9B4B-4345-9E8C-ECD0C5E4B6FB}" presName="accent_5" presStyleCnt="0"/>
      <dgm:spPr/>
    </dgm:pt>
    <dgm:pt modelId="{BBD1D983-2432-46C6-8563-B43F3C98B092}" type="pres">
      <dgm:prSet presAssocID="{0B74F1DF-9B4B-4345-9E8C-ECD0C5E4B6FB}" presName="accentRepeatNode" presStyleLbl="solidFgAcc1" presStyleIdx="4" presStyleCnt="6"/>
      <dgm:spPr/>
    </dgm:pt>
    <dgm:pt modelId="{6C858AFD-B3F1-4CD9-B19B-6CBF5BCC59BE}" type="pres">
      <dgm:prSet presAssocID="{3AAF8F48-8507-462E-8A25-0B45403575D3}" presName="text_6" presStyleLbl="node1" presStyleIdx="5" presStyleCnt="6">
        <dgm:presLayoutVars>
          <dgm:bulletEnabled val="1"/>
        </dgm:presLayoutVars>
      </dgm:prSet>
      <dgm:spPr>
        <a:xfrm>
          <a:off x="265303" y="2749122"/>
          <a:ext cx="4590533" cy="343713"/>
        </a:xfrm>
        <a:prstGeom prst="rect">
          <a:avLst/>
        </a:prstGeom>
      </dgm:spPr>
    </dgm:pt>
    <dgm:pt modelId="{A0040305-E57B-40AF-BBD2-41A7D235AF0E}" type="pres">
      <dgm:prSet presAssocID="{3AAF8F48-8507-462E-8A25-0B45403575D3}" presName="accent_6" presStyleCnt="0"/>
      <dgm:spPr/>
    </dgm:pt>
    <dgm:pt modelId="{E0649849-D027-43B6-A879-B6DADC114081}" type="pres">
      <dgm:prSet presAssocID="{3AAF8F48-8507-462E-8A25-0B45403575D3}" presName="accentRepeatNode" presStyleLbl="solidFgAcc1" presStyleIdx="5" presStyleCnt="6"/>
      <dgm:spPr/>
    </dgm:pt>
  </dgm:ptLst>
  <dgm:cxnLst>
    <dgm:cxn modelId="{4F52470B-E0AA-4CDB-9A71-95DFFCCF411E}" srcId="{A391BF19-2FCF-42C1-857B-30F559DE1B34}" destId="{4EC092F2-95D2-4950-B460-128BDED9E309}" srcOrd="2" destOrd="0" parTransId="{26388305-171D-4BBB-9992-CF78445D6023}" sibTransId="{B616DDDC-8E2E-4BF7-BC1C-BB6E054B5090}"/>
    <dgm:cxn modelId="{85F2A90C-D8CF-4EFB-96C6-1B089F746972}" type="presOf" srcId="{A391BF19-2FCF-42C1-857B-30F559DE1B34}" destId="{633E0B02-4FC0-4175-BD22-0C3C21A3DE0C}" srcOrd="0" destOrd="0" presId="urn:microsoft.com/office/officeart/2008/layout/VerticalCurvedList"/>
    <dgm:cxn modelId="{DBAFA621-78EA-4246-8B09-BE5534F63478}" srcId="{A391BF19-2FCF-42C1-857B-30F559DE1B34}" destId="{0B74F1DF-9B4B-4345-9E8C-ECD0C5E4B6FB}" srcOrd="4" destOrd="0" parTransId="{B982D8E1-B1A8-4596-8E42-9BA47F134140}" sibTransId="{99045276-4D08-42DF-B433-5699A97843A0}"/>
    <dgm:cxn modelId="{89C2F52B-4C9F-4359-B8E3-27E11B0DE51A}" type="presOf" srcId="{4EC092F2-95D2-4950-B460-128BDED9E309}" destId="{E5C65D2D-D1AD-45B2-A55C-481655ECD7BE}" srcOrd="0" destOrd="0" presId="urn:microsoft.com/office/officeart/2008/layout/VerticalCurvedList"/>
    <dgm:cxn modelId="{2159C93C-9F7E-4368-95BF-569D770088D9}" type="presOf" srcId="{5FE5D853-65CE-4055-AD68-D992AF51D6C2}" destId="{BC978584-F189-45C3-A51D-1D84888E7908}" srcOrd="0" destOrd="0" presId="urn:microsoft.com/office/officeart/2008/layout/VerticalCurvedList"/>
    <dgm:cxn modelId="{0B961C60-3E89-4968-80C1-119D990A19C5}" type="presOf" srcId="{16D00D14-53A2-4DEE-9E35-8DF695E72031}" destId="{85D1FDF3-4980-4479-9686-C77ECC9D6C73}" srcOrd="0" destOrd="0" presId="urn:microsoft.com/office/officeart/2008/layout/VerticalCurvedList"/>
    <dgm:cxn modelId="{C24D8E66-E71C-44CA-B18D-816ADDD9046E}" type="presOf" srcId="{843C1EC3-2D72-4328-873B-E6469A40A7BB}" destId="{53C88B00-9C21-478C-891B-C4B0720E7122}" srcOrd="0" destOrd="0" presId="urn:microsoft.com/office/officeart/2008/layout/VerticalCurvedList"/>
    <dgm:cxn modelId="{0FEDC86A-B6B0-4A74-B533-9DF01600F04B}" type="presOf" srcId="{3AAF8F48-8507-462E-8A25-0B45403575D3}" destId="{6C858AFD-B3F1-4CD9-B19B-6CBF5BCC59BE}" srcOrd="0" destOrd="0" presId="urn:microsoft.com/office/officeart/2008/layout/VerticalCurvedList"/>
    <dgm:cxn modelId="{4034804C-B3A5-4E6A-B61B-8FADE6E4920B}" srcId="{A391BF19-2FCF-42C1-857B-30F559DE1B34}" destId="{3AAF8F48-8507-462E-8A25-0B45403575D3}" srcOrd="5" destOrd="0" parTransId="{3B6D1CF8-8F5B-49BE-B946-16D991D9E527}" sibTransId="{F4EB4064-B1DE-404A-B823-78B77957BE0D}"/>
    <dgm:cxn modelId="{3A3EC554-778C-427D-9640-FFF074347EA3}" srcId="{A391BF19-2FCF-42C1-857B-30F559DE1B34}" destId="{A5B0919E-93CB-4FA5-B98D-ABA6375A7BCB}" srcOrd="3" destOrd="0" parTransId="{7905645C-A9FB-4AEA-8F9A-A514291FADB6}" sibTransId="{3CC97DC3-6167-4F23-BE7A-E5036045EFF8}"/>
    <dgm:cxn modelId="{ED36BF9E-ACE8-46EF-89ED-26EE6F2F1BF1}" type="presOf" srcId="{0B74F1DF-9B4B-4345-9E8C-ECD0C5E4B6FB}" destId="{7FA87C79-ECF3-4ED3-8C22-0EB96ABC9D85}" srcOrd="0" destOrd="0" presId="urn:microsoft.com/office/officeart/2008/layout/VerticalCurvedList"/>
    <dgm:cxn modelId="{ECF569B3-1A0F-4EDC-962C-8099D2E6F794}" srcId="{A391BF19-2FCF-42C1-857B-30F559DE1B34}" destId="{5FE5D853-65CE-4055-AD68-D992AF51D6C2}" srcOrd="0" destOrd="0" parTransId="{1C0CC3D5-B981-4B76-85F3-837825F93B4F}" sibTransId="{843C1EC3-2D72-4328-873B-E6469A40A7BB}"/>
    <dgm:cxn modelId="{DE6BBEB4-121C-475E-94FA-8519C9F9FF54}" srcId="{A391BF19-2FCF-42C1-857B-30F559DE1B34}" destId="{16D00D14-53A2-4DEE-9E35-8DF695E72031}" srcOrd="1" destOrd="0" parTransId="{1BD4BE28-CF26-44F9-9304-23AA882870EA}" sibTransId="{60F5CC89-F4E7-4517-AAD9-58DDAEAB89C3}"/>
    <dgm:cxn modelId="{3AE162F5-0986-410B-8C52-B6AE8F4BC6B1}" type="presOf" srcId="{A5B0919E-93CB-4FA5-B98D-ABA6375A7BCB}" destId="{6FA1399B-93C1-4065-9D87-2B4C4C38062F}" srcOrd="0" destOrd="0" presId="urn:microsoft.com/office/officeart/2008/layout/VerticalCurvedList"/>
    <dgm:cxn modelId="{ECD46676-BE57-4520-8C95-AE62238C495C}" type="presParOf" srcId="{633E0B02-4FC0-4175-BD22-0C3C21A3DE0C}" destId="{88A1914F-E25E-41D2-B4B4-440D65583B12}" srcOrd="0" destOrd="0" presId="urn:microsoft.com/office/officeart/2008/layout/VerticalCurvedList"/>
    <dgm:cxn modelId="{5F3E4FBA-7A6A-481D-BB78-BD844B83CED3}" type="presParOf" srcId="{88A1914F-E25E-41D2-B4B4-440D65583B12}" destId="{9B976CB6-5EE0-4B7A-B012-E0263AA971ED}" srcOrd="0" destOrd="0" presId="urn:microsoft.com/office/officeart/2008/layout/VerticalCurvedList"/>
    <dgm:cxn modelId="{43C6581D-C47F-4CCA-A252-4B6551C80CEA}" type="presParOf" srcId="{9B976CB6-5EE0-4B7A-B012-E0263AA971ED}" destId="{0EBC9FD1-C938-4C1D-86F2-7CC6482FECC1}" srcOrd="0" destOrd="0" presId="urn:microsoft.com/office/officeart/2008/layout/VerticalCurvedList"/>
    <dgm:cxn modelId="{7AF7845D-39E5-429D-A896-CFD9D3CEEB3A}" type="presParOf" srcId="{9B976CB6-5EE0-4B7A-B012-E0263AA971ED}" destId="{53C88B00-9C21-478C-891B-C4B0720E7122}" srcOrd="1" destOrd="0" presId="urn:microsoft.com/office/officeart/2008/layout/VerticalCurvedList"/>
    <dgm:cxn modelId="{12B15AD7-0905-4CA1-A30A-26D7EB828445}" type="presParOf" srcId="{9B976CB6-5EE0-4B7A-B012-E0263AA971ED}" destId="{C8492BE7-EEC0-443E-A405-A88A37728CF3}" srcOrd="2" destOrd="0" presId="urn:microsoft.com/office/officeart/2008/layout/VerticalCurvedList"/>
    <dgm:cxn modelId="{1AB00CAE-81A6-4223-B222-BC314A26AF76}" type="presParOf" srcId="{9B976CB6-5EE0-4B7A-B012-E0263AA971ED}" destId="{08B8B7CA-03AC-4442-A109-5A9DBDA857D1}" srcOrd="3" destOrd="0" presId="urn:microsoft.com/office/officeart/2008/layout/VerticalCurvedList"/>
    <dgm:cxn modelId="{CFC1827B-621B-4DDE-9DE3-207384663B39}" type="presParOf" srcId="{88A1914F-E25E-41D2-B4B4-440D65583B12}" destId="{BC978584-F189-45C3-A51D-1D84888E7908}" srcOrd="1" destOrd="0" presId="urn:microsoft.com/office/officeart/2008/layout/VerticalCurvedList"/>
    <dgm:cxn modelId="{6AFC28B8-12A6-4CC1-B0D6-989D9EE4D64E}" type="presParOf" srcId="{88A1914F-E25E-41D2-B4B4-440D65583B12}" destId="{D6DF9C3C-7CA6-4A74-971F-45938E44D76E}" srcOrd="2" destOrd="0" presId="urn:microsoft.com/office/officeart/2008/layout/VerticalCurvedList"/>
    <dgm:cxn modelId="{77F90EFA-AB00-4539-83DC-881FECE4FFE0}" type="presParOf" srcId="{D6DF9C3C-7CA6-4A74-971F-45938E44D76E}" destId="{6230FFA4-A0CC-4603-9439-46D13515592F}" srcOrd="0" destOrd="0" presId="urn:microsoft.com/office/officeart/2008/layout/VerticalCurvedList"/>
    <dgm:cxn modelId="{988C9637-23E4-4003-9488-D087F2BF2B76}" type="presParOf" srcId="{88A1914F-E25E-41D2-B4B4-440D65583B12}" destId="{85D1FDF3-4980-4479-9686-C77ECC9D6C73}" srcOrd="3" destOrd="0" presId="urn:microsoft.com/office/officeart/2008/layout/VerticalCurvedList"/>
    <dgm:cxn modelId="{E825F199-BD1D-498E-8469-FE188CA0E6AC}" type="presParOf" srcId="{88A1914F-E25E-41D2-B4B4-440D65583B12}" destId="{CF9930EB-DAAC-4105-A00A-AA63BD533C99}" srcOrd="4" destOrd="0" presId="urn:microsoft.com/office/officeart/2008/layout/VerticalCurvedList"/>
    <dgm:cxn modelId="{3FFB7CCF-65FB-4366-8C54-CF0AE820E31A}" type="presParOf" srcId="{CF9930EB-DAAC-4105-A00A-AA63BD533C99}" destId="{19CB2109-EED2-4298-88B6-B9385A42A73C}" srcOrd="0" destOrd="0" presId="urn:microsoft.com/office/officeart/2008/layout/VerticalCurvedList"/>
    <dgm:cxn modelId="{0366DDB4-A16A-45FA-9CFF-A0D611819232}" type="presParOf" srcId="{88A1914F-E25E-41D2-B4B4-440D65583B12}" destId="{E5C65D2D-D1AD-45B2-A55C-481655ECD7BE}" srcOrd="5" destOrd="0" presId="urn:microsoft.com/office/officeart/2008/layout/VerticalCurvedList"/>
    <dgm:cxn modelId="{F6B0F11B-7D91-4A18-89F8-8D95EE5E8A31}" type="presParOf" srcId="{88A1914F-E25E-41D2-B4B4-440D65583B12}" destId="{420454AF-89D9-41A0-8D7B-808D80D8B506}" srcOrd="6" destOrd="0" presId="urn:microsoft.com/office/officeart/2008/layout/VerticalCurvedList"/>
    <dgm:cxn modelId="{BF98D9B0-D60C-465C-B264-279DD303DF38}" type="presParOf" srcId="{420454AF-89D9-41A0-8D7B-808D80D8B506}" destId="{8E41255E-E0D1-4E9D-A1AB-BDD94583E088}" srcOrd="0" destOrd="0" presId="urn:microsoft.com/office/officeart/2008/layout/VerticalCurvedList"/>
    <dgm:cxn modelId="{07AE9867-889B-40F7-9192-A316E8C0442B}" type="presParOf" srcId="{88A1914F-E25E-41D2-B4B4-440D65583B12}" destId="{6FA1399B-93C1-4065-9D87-2B4C4C38062F}" srcOrd="7" destOrd="0" presId="urn:microsoft.com/office/officeart/2008/layout/VerticalCurvedList"/>
    <dgm:cxn modelId="{62B1BDA8-BC10-4553-9FB8-C432920AEC61}" type="presParOf" srcId="{88A1914F-E25E-41D2-B4B4-440D65583B12}" destId="{1F469B26-CA3D-4AD8-B138-6FB5C5060702}" srcOrd="8" destOrd="0" presId="urn:microsoft.com/office/officeart/2008/layout/VerticalCurvedList"/>
    <dgm:cxn modelId="{EE19C6C6-678E-49EB-BA34-E999B25AAB43}" type="presParOf" srcId="{1F469B26-CA3D-4AD8-B138-6FB5C5060702}" destId="{7840941C-4E1E-4016-9BEA-2087D2B279A5}" srcOrd="0" destOrd="0" presId="urn:microsoft.com/office/officeart/2008/layout/VerticalCurvedList"/>
    <dgm:cxn modelId="{2DE1BE84-6475-4842-B75D-51B20A834078}" type="presParOf" srcId="{88A1914F-E25E-41D2-B4B4-440D65583B12}" destId="{7FA87C79-ECF3-4ED3-8C22-0EB96ABC9D85}" srcOrd="9" destOrd="0" presId="urn:microsoft.com/office/officeart/2008/layout/VerticalCurvedList"/>
    <dgm:cxn modelId="{9A5AC863-E5F0-4EFA-817E-674CC036E1F0}" type="presParOf" srcId="{88A1914F-E25E-41D2-B4B4-440D65583B12}" destId="{8F7ACECB-4ACE-4EBF-A377-133982D023F9}" srcOrd="10" destOrd="0" presId="urn:microsoft.com/office/officeart/2008/layout/VerticalCurvedList"/>
    <dgm:cxn modelId="{ADAC9C83-B0E3-453B-B0AD-98B933CD76DE}" type="presParOf" srcId="{8F7ACECB-4ACE-4EBF-A377-133982D023F9}" destId="{BBD1D983-2432-46C6-8563-B43F3C98B092}" srcOrd="0" destOrd="0" presId="urn:microsoft.com/office/officeart/2008/layout/VerticalCurvedList"/>
    <dgm:cxn modelId="{8E438A01-022B-4388-BE19-CF8168083C2D}" type="presParOf" srcId="{88A1914F-E25E-41D2-B4B4-440D65583B12}" destId="{6C858AFD-B3F1-4CD9-B19B-6CBF5BCC59BE}" srcOrd="11" destOrd="0" presId="urn:microsoft.com/office/officeart/2008/layout/VerticalCurvedList"/>
    <dgm:cxn modelId="{A78E2D46-FD9F-44C1-966B-FAAD18B335C9}" type="presParOf" srcId="{88A1914F-E25E-41D2-B4B4-440D65583B12}" destId="{A0040305-E57B-40AF-BBD2-41A7D235AF0E}" srcOrd="12" destOrd="0" presId="urn:microsoft.com/office/officeart/2008/layout/VerticalCurvedList"/>
    <dgm:cxn modelId="{39C22F89-1980-425B-9783-43A41A163FAA}" type="presParOf" srcId="{A0040305-E57B-40AF-BBD2-41A7D235AF0E}" destId="{E0649849-D027-43B6-A879-B6DADC114081}" srcOrd="0" destOrd="0" presId="urn:microsoft.com/office/officeart/2008/layout/VerticalCurvedList"/>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ADF8ED8-585B-424F-946C-AAC685E3B8F8}" type="doc">
      <dgm:prSet loTypeId="urn:microsoft.com/office/officeart/2008/layout/VerticalCurvedList" loCatId="list" qsTypeId="urn:microsoft.com/office/officeart/2005/8/quickstyle/simple1" qsCatId="simple" csTypeId="urn:microsoft.com/office/officeart/2005/8/colors/accent0_3" csCatId="mainScheme" phldr="1"/>
      <dgm:spPr/>
      <dgm:t>
        <a:bodyPr/>
        <a:lstStyle/>
        <a:p>
          <a:endParaRPr lang="es-ES"/>
        </a:p>
      </dgm:t>
    </dgm:pt>
    <dgm:pt modelId="{1C998DC9-1571-4782-B4A6-2D0E6997AA09}">
      <dgm:prSet phldrT="[Texto]"/>
      <dgm:spPr>
        <a:ln>
          <a:solidFill>
            <a:srgbClr val="275C68"/>
          </a:solidFill>
        </a:ln>
      </dgm:spPr>
      <dgm:t>
        <a:bodyPr/>
        <a:lstStyle/>
        <a:p>
          <a:r>
            <a:rPr lang="es-ES" dirty="0"/>
            <a:t>Contenido</a:t>
          </a:r>
        </a:p>
      </dgm:t>
    </dgm:pt>
    <dgm:pt modelId="{57D32E8B-1616-4AA2-A90A-BCDC9EACD786}" type="parTrans" cxnId="{464A802E-D1D4-482E-B871-4227C54214D5}">
      <dgm:prSet/>
      <dgm:spPr/>
      <dgm:t>
        <a:bodyPr/>
        <a:lstStyle/>
        <a:p>
          <a:endParaRPr lang="es-ES"/>
        </a:p>
      </dgm:t>
    </dgm:pt>
    <dgm:pt modelId="{E78C696F-87A5-45A2-9316-A53CB8D5FD38}" type="sibTrans" cxnId="{464A802E-D1D4-482E-B871-4227C54214D5}">
      <dgm:prSet/>
      <dgm:spPr/>
      <dgm:t>
        <a:bodyPr/>
        <a:lstStyle/>
        <a:p>
          <a:endParaRPr lang="es-ES"/>
        </a:p>
      </dgm:t>
    </dgm:pt>
    <dgm:pt modelId="{8FB9D377-5F47-4369-8710-858E76193BBC}">
      <dgm:prSet phldrT="[Texto]"/>
      <dgm:spPr>
        <a:ln>
          <a:solidFill>
            <a:srgbClr val="275C68"/>
          </a:solidFill>
        </a:ln>
      </dgm:spPr>
      <dgm:t>
        <a:bodyPr/>
        <a:lstStyle/>
        <a:p>
          <a:r>
            <a:rPr lang="es-ES" dirty="0"/>
            <a:t>Relleno o </a:t>
          </a:r>
          <a:r>
            <a:rPr lang="es-ES" dirty="0" err="1"/>
            <a:t>padding</a:t>
          </a:r>
          <a:endParaRPr lang="es-ES" dirty="0"/>
        </a:p>
      </dgm:t>
    </dgm:pt>
    <dgm:pt modelId="{F22F5C2C-F81E-48EB-A521-0FB0ED1E63DF}" type="parTrans" cxnId="{378844E7-02A2-4A6C-80B3-F7AD4BA23C56}">
      <dgm:prSet/>
      <dgm:spPr/>
      <dgm:t>
        <a:bodyPr/>
        <a:lstStyle/>
        <a:p>
          <a:endParaRPr lang="es-ES"/>
        </a:p>
      </dgm:t>
    </dgm:pt>
    <dgm:pt modelId="{FA73873F-48D2-4B8A-B1FF-271710BB3E77}" type="sibTrans" cxnId="{378844E7-02A2-4A6C-80B3-F7AD4BA23C56}">
      <dgm:prSet/>
      <dgm:spPr/>
      <dgm:t>
        <a:bodyPr/>
        <a:lstStyle/>
        <a:p>
          <a:endParaRPr lang="es-ES"/>
        </a:p>
      </dgm:t>
    </dgm:pt>
    <dgm:pt modelId="{D829947C-2D70-4689-82FA-8F4F073CAAE7}">
      <dgm:prSet phldrT="[Texto]"/>
      <dgm:spPr>
        <a:ln>
          <a:solidFill>
            <a:srgbClr val="275C68"/>
          </a:solidFill>
        </a:ln>
      </dgm:spPr>
      <dgm:t>
        <a:bodyPr/>
        <a:lstStyle/>
        <a:p>
          <a:r>
            <a:rPr lang="es-ES" dirty="0"/>
            <a:t>Borde</a:t>
          </a:r>
        </a:p>
      </dgm:t>
    </dgm:pt>
    <dgm:pt modelId="{BD97C882-B481-41D9-BA9B-C48F1111C3D6}" type="parTrans" cxnId="{EA421963-E36B-4319-AF81-F19A6D3C56F5}">
      <dgm:prSet/>
      <dgm:spPr/>
      <dgm:t>
        <a:bodyPr/>
        <a:lstStyle/>
        <a:p>
          <a:endParaRPr lang="es-ES"/>
        </a:p>
      </dgm:t>
    </dgm:pt>
    <dgm:pt modelId="{286998E3-2459-4101-B667-090EA3C95E04}" type="sibTrans" cxnId="{EA421963-E36B-4319-AF81-F19A6D3C56F5}">
      <dgm:prSet/>
      <dgm:spPr/>
      <dgm:t>
        <a:bodyPr/>
        <a:lstStyle/>
        <a:p>
          <a:endParaRPr lang="es-ES"/>
        </a:p>
      </dgm:t>
    </dgm:pt>
    <dgm:pt modelId="{95C18CCD-24E4-4AC6-913C-1F6964431BED}">
      <dgm:prSet/>
      <dgm:spPr>
        <a:ln>
          <a:solidFill>
            <a:srgbClr val="275C68"/>
          </a:solidFill>
        </a:ln>
      </dgm:spPr>
      <dgm:t>
        <a:bodyPr/>
        <a:lstStyle/>
        <a:p>
          <a:r>
            <a:rPr lang="es-ES" dirty="0"/>
            <a:t>Margen</a:t>
          </a:r>
        </a:p>
      </dgm:t>
    </dgm:pt>
    <dgm:pt modelId="{8BA6B46E-CCB1-415A-8D63-1780C0856EFD}" type="parTrans" cxnId="{D9D284D9-FE2C-4A44-BCFC-30119807F420}">
      <dgm:prSet/>
      <dgm:spPr/>
      <dgm:t>
        <a:bodyPr/>
        <a:lstStyle/>
        <a:p>
          <a:endParaRPr lang="es-ES"/>
        </a:p>
      </dgm:t>
    </dgm:pt>
    <dgm:pt modelId="{AE363B9E-B74C-44FF-A522-7C33ACE49A2A}" type="sibTrans" cxnId="{D9D284D9-FE2C-4A44-BCFC-30119807F420}">
      <dgm:prSet/>
      <dgm:spPr/>
      <dgm:t>
        <a:bodyPr/>
        <a:lstStyle/>
        <a:p>
          <a:endParaRPr lang="es-ES"/>
        </a:p>
      </dgm:t>
    </dgm:pt>
    <dgm:pt modelId="{0D344E5D-3DBD-4E20-861C-DE555F06F0F2}" type="pres">
      <dgm:prSet presAssocID="{6ADF8ED8-585B-424F-946C-AAC685E3B8F8}" presName="Name0" presStyleCnt="0">
        <dgm:presLayoutVars>
          <dgm:chMax val="7"/>
          <dgm:chPref val="7"/>
          <dgm:dir/>
        </dgm:presLayoutVars>
      </dgm:prSet>
      <dgm:spPr/>
    </dgm:pt>
    <dgm:pt modelId="{FB55ECB1-780D-49F3-B479-90B7EC49EE0B}" type="pres">
      <dgm:prSet presAssocID="{6ADF8ED8-585B-424F-946C-AAC685E3B8F8}" presName="Name1" presStyleCnt="0"/>
      <dgm:spPr/>
    </dgm:pt>
    <dgm:pt modelId="{97323BB3-C3D2-4DC9-8904-DB52DF08AFD2}" type="pres">
      <dgm:prSet presAssocID="{6ADF8ED8-585B-424F-946C-AAC685E3B8F8}" presName="cycle" presStyleCnt="0"/>
      <dgm:spPr/>
    </dgm:pt>
    <dgm:pt modelId="{2F90CCE0-F2A6-4A8E-8A1D-481E77902BE5}" type="pres">
      <dgm:prSet presAssocID="{6ADF8ED8-585B-424F-946C-AAC685E3B8F8}" presName="srcNode" presStyleLbl="node1" presStyleIdx="0" presStyleCnt="4"/>
      <dgm:spPr/>
    </dgm:pt>
    <dgm:pt modelId="{B3674ED1-514D-4249-B212-B595BE80D922}" type="pres">
      <dgm:prSet presAssocID="{6ADF8ED8-585B-424F-946C-AAC685E3B8F8}" presName="conn" presStyleLbl="parChTrans1D2" presStyleIdx="0" presStyleCnt="1"/>
      <dgm:spPr/>
    </dgm:pt>
    <dgm:pt modelId="{90FC2AD3-677A-4CBA-A7A0-0BFA57A61ADD}" type="pres">
      <dgm:prSet presAssocID="{6ADF8ED8-585B-424F-946C-AAC685E3B8F8}" presName="extraNode" presStyleLbl="node1" presStyleIdx="0" presStyleCnt="4"/>
      <dgm:spPr/>
    </dgm:pt>
    <dgm:pt modelId="{B152DCB0-F7FF-40B9-A59D-70184A7F5BEB}" type="pres">
      <dgm:prSet presAssocID="{6ADF8ED8-585B-424F-946C-AAC685E3B8F8}" presName="dstNode" presStyleLbl="node1" presStyleIdx="0" presStyleCnt="4"/>
      <dgm:spPr/>
    </dgm:pt>
    <dgm:pt modelId="{071B7FE7-683F-4CC4-B851-631C61CD13FA}" type="pres">
      <dgm:prSet presAssocID="{1C998DC9-1571-4782-B4A6-2D0E6997AA09}" presName="text_1" presStyleLbl="node1" presStyleIdx="0" presStyleCnt="4">
        <dgm:presLayoutVars>
          <dgm:bulletEnabled val="1"/>
        </dgm:presLayoutVars>
      </dgm:prSet>
      <dgm:spPr/>
    </dgm:pt>
    <dgm:pt modelId="{ABCEBD52-2DD0-4B52-BCB8-79E50C16D617}" type="pres">
      <dgm:prSet presAssocID="{1C998DC9-1571-4782-B4A6-2D0E6997AA09}" presName="accent_1" presStyleCnt="0"/>
      <dgm:spPr/>
    </dgm:pt>
    <dgm:pt modelId="{AADC53E3-CC0D-4EC6-A470-4BB56AB9374F}" type="pres">
      <dgm:prSet presAssocID="{1C998DC9-1571-4782-B4A6-2D0E6997AA09}" presName="accentRepeatNode" presStyleLbl="solidFgAcc1" presStyleIdx="0" presStyleCnt="4"/>
      <dgm:spPr>
        <a:solidFill>
          <a:schemeClr val="tx1"/>
        </a:solidFill>
      </dgm:spPr>
    </dgm:pt>
    <dgm:pt modelId="{9FC308AE-621A-47D4-9080-2DE7D9FDFCE0}" type="pres">
      <dgm:prSet presAssocID="{8FB9D377-5F47-4369-8710-858E76193BBC}" presName="text_2" presStyleLbl="node1" presStyleIdx="1" presStyleCnt="4">
        <dgm:presLayoutVars>
          <dgm:bulletEnabled val="1"/>
        </dgm:presLayoutVars>
      </dgm:prSet>
      <dgm:spPr/>
    </dgm:pt>
    <dgm:pt modelId="{BF861F43-F843-4BC5-A01A-9EEEBE9B0C30}" type="pres">
      <dgm:prSet presAssocID="{8FB9D377-5F47-4369-8710-858E76193BBC}" presName="accent_2" presStyleCnt="0"/>
      <dgm:spPr/>
    </dgm:pt>
    <dgm:pt modelId="{AD879170-BD4B-47F9-8390-2DE7804EBF1C}" type="pres">
      <dgm:prSet presAssocID="{8FB9D377-5F47-4369-8710-858E76193BBC}" presName="accentRepeatNode" presStyleLbl="solidFgAcc1" presStyleIdx="1" presStyleCnt="4"/>
      <dgm:spPr>
        <a:solidFill>
          <a:schemeClr val="tx1"/>
        </a:solidFill>
      </dgm:spPr>
    </dgm:pt>
    <dgm:pt modelId="{9D45E90C-4E7A-401C-B892-DD39923D2CC0}" type="pres">
      <dgm:prSet presAssocID="{D829947C-2D70-4689-82FA-8F4F073CAAE7}" presName="text_3" presStyleLbl="node1" presStyleIdx="2" presStyleCnt="4">
        <dgm:presLayoutVars>
          <dgm:bulletEnabled val="1"/>
        </dgm:presLayoutVars>
      </dgm:prSet>
      <dgm:spPr/>
    </dgm:pt>
    <dgm:pt modelId="{1515639E-5681-4424-BBA3-0F0A7131B474}" type="pres">
      <dgm:prSet presAssocID="{D829947C-2D70-4689-82FA-8F4F073CAAE7}" presName="accent_3" presStyleCnt="0"/>
      <dgm:spPr/>
    </dgm:pt>
    <dgm:pt modelId="{4738A007-E09F-4268-B81F-6E170B4993A0}" type="pres">
      <dgm:prSet presAssocID="{D829947C-2D70-4689-82FA-8F4F073CAAE7}" presName="accentRepeatNode" presStyleLbl="solidFgAcc1" presStyleIdx="2" presStyleCnt="4"/>
      <dgm:spPr>
        <a:solidFill>
          <a:schemeClr val="tx1"/>
        </a:solidFill>
      </dgm:spPr>
    </dgm:pt>
    <dgm:pt modelId="{DE5C96C6-00A5-4A32-8A4D-72440215519E}" type="pres">
      <dgm:prSet presAssocID="{95C18CCD-24E4-4AC6-913C-1F6964431BED}" presName="text_4" presStyleLbl="node1" presStyleIdx="3" presStyleCnt="4">
        <dgm:presLayoutVars>
          <dgm:bulletEnabled val="1"/>
        </dgm:presLayoutVars>
      </dgm:prSet>
      <dgm:spPr/>
    </dgm:pt>
    <dgm:pt modelId="{8934DFFD-27A5-434A-B320-7C9442EB57F0}" type="pres">
      <dgm:prSet presAssocID="{95C18CCD-24E4-4AC6-913C-1F6964431BED}" presName="accent_4" presStyleCnt="0"/>
      <dgm:spPr/>
    </dgm:pt>
    <dgm:pt modelId="{92E8424A-C15A-4FE3-9677-D65591998E34}" type="pres">
      <dgm:prSet presAssocID="{95C18CCD-24E4-4AC6-913C-1F6964431BED}" presName="accentRepeatNode" presStyleLbl="solidFgAcc1" presStyleIdx="3" presStyleCnt="4"/>
      <dgm:spPr>
        <a:solidFill>
          <a:schemeClr val="tx1"/>
        </a:solidFill>
      </dgm:spPr>
    </dgm:pt>
  </dgm:ptLst>
  <dgm:cxnLst>
    <dgm:cxn modelId="{E6EB1907-E1BC-4726-BB49-DD65C092CCC8}" type="presOf" srcId="{D829947C-2D70-4689-82FA-8F4F073CAAE7}" destId="{9D45E90C-4E7A-401C-B892-DD39923D2CC0}" srcOrd="0" destOrd="0" presId="urn:microsoft.com/office/officeart/2008/layout/VerticalCurvedList"/>
    <dgm:cxn modelId="{464A802E-D1D4-482E-B871-4227C54214D5}" srcId="{6ADF8ED8-585B-424F-946C-AAC685E3B8F8}" destId="{1C998DC9-1571-4782-B4A6-2D0E6997AA09}" srcOrd="0" destOrd="0" parTransId="{57D32E8B-1616-4AA2-A90A-BCDC9EACD786}" sibTransId="{E78C696F-87A5-45A2-9316-A53CB8D5FD38}"/>
    <dgm:cxn modelId="{EA421963-E36B-4319-AF81-F19A6D3C56F5}" srcId="{6ADF8ED8-585B-424F-946C-AAC685E3B8F8}" destId="{D829947C-2D70-4689-82FA-8F4F073CAAE7}" srcOrd="2" destOrd="0" parTransId="{BD97C882-B481-41D9-BA9B-C48F1111C3D6}" sibTransId="{286998E3-2459-4101-B667-090EA3C95E04}"/>
    <dgm:cxn modelId="{57639164-8F9B-4A4F-AD57-3D753809AA41}" type="presOf" srcId="{6ADF8ED8-585B-424F-946C-AAC685E3B8F8}" destId="{0D344E5D-3DBD-4E20-861C-DE555F06F0F2}" srcOrd="0" destOrd="0" presId="urn:microsoft.com/office/officeart/2008/layout/VerticalCurvedList"/>
    <dgm:cxn modelId="{BBC5C078-4578-45D6-9052-E9D0D2A91899}" type="presOf" srcId="{95C18CCD-24E4-4AC6-913C-1F6964431BED}" destId="{DE5C96C6-00A5-4A32-8A4D-72440215519E}" srcOrd="0" destOrd="0" presId="urn:microsoft.com/office/officeart/2008/layout/VerticalCurvedList"/>
    <dgm:cxn modelId="{F9E870C8-80A0-48E7-BBCB-3B9340C69B7E}" type="presOf" srcId="{1C998DC9-1571-4782-B4A6-2D0E6997AA09}" destId="{071B7FE7-683F-4CC4-B851-631C61CD13FA}" srcOrd="0" destOrd="0" presId="urn:microsoft.com/office/officeart/2008/layout/VerticalCurvedList"/>
    <dgm:cxn modelId="{D9D284D9-FE2C-4A44-BCFC-30119807F420}" srcId="{6ADF8ED8-585B-424F-946C-AAC685E3B8F8}" destId="{95C18CCD-24E4-4AC6-913C-1F6964431BED}" srcOrd="3" destOrd="0" parTransId="{8BA6B46E-CCB1-415A-8D63-1780C0856EFD}" sibTransId="{AE363B9E-B74C-44FF-A522-7C33ACE49A2A}"/>
    <dgm:cxn modelId="{AEAE66E1-B5D1-4DF5-A4F2-3095DF3A24F5}" type="presOf" srcId="{8FB9D377-5F47-4369-8710-858E76193BBC}" destId="{9FC308AE-621A-47D4-9080-2DE7D9FDFCE0}" srcOrd="0" destOrd="0" presId="urn:microsoft.com/office/officeart/2008/layout/VerticalCurvedList"/>
    <dgm:cxn modelId="{378844E7-02A2-4A6C-80B3-F7AD4BA23C56}" srcId="{6ADF8ED8-585B-424F-946C-AAC685E3B8F8}" destId="{8FB9D377-5F47-4369-8710-858E76193BBC}" srcOrd="1" destOrd="0" parTransId="{F22F5C2C-F81E-48EB-A521-0FB0ED1E63DF}" sibTransId="{FA73873F-48D2-4B8A-B1FF-271710BB3E77}"/>
    <dgm:cxn modelId="{FD5195E7-8407-4CCB-B538-124E3582CCA2}" type="presOf" srcId="{E78C696F-87A5-45A2-9316-A53CB8D5FD38}" destId="{B3674ED1-514D-4249-B212-B595BE80D922}" srcOrd="0" destOrd="0" presId="urn:microsoft.com/office/officeart/2008/layout/VerticalCurvedList"/>
    <dgm:cxn modelId="{FFBA85BA-555A-4766-982C-087E17A8D79E}" type="presParOf" srcId="{0D344E5D-3DBD-4E20-861C-DE555F06F0F2}" destId="{FB55ECB1-780D-49F3-B479-90B7EC49EE0B}" srcOrd="0" destOrd="0" presId="urn:microsoft.com/office/officeart/2008/layout/VerticalCurvedList"/>
    <dgm:cxn modelId="{80DA7E6A-D0E0-4577-B867-26A1A9EF7B5A}" type="presParOf" srcId="{FB55ECB1-780D-49F3-B479-90B7EC49EE0B}" destId="{97323BB3-C3D2-4DC9-8904-DB52DF08AFD2}" srcOrd="0" destOrd="0" presId="urn:microsoft.com/office/officeart/2008/layout/VerticalCurvedList"/>
    <dgm:cxn modelId="{2C6FFB95-C264-41E4-B203-F9CCC3E47AD2}" type="presParOf" srcId="{97323BB3-C3D2-4DC9-8904-DB52DF08AFD2}" destId="{2F90CCE0-F2A6-4A8E-8A1D-481E77902BE5}" srcOrd="0" destOrd="0" presId="urn:microsoft.com/office/officeart/2008/layout/VerticalCurvedList"/>
    <dgm:cxn modelId="{9997A78F-420B-43ED-A47C-2D903B43248F}" type="presParOf" srcId="{97323BB3-C3D2-4DC9-8904-DB52DF08AFD2}" destId="{B3674ED1-514D-4249-B212-B595BE80D922}" srcOrd="1" destOrd="0" presId="urn:microsoft.com/office/officeart/2008/layout/VerticalCurvedList"/>
    <dgm:cxn modelId="{43B3EC25-5829-42BC-AB2D-711C4E369F54}" type="presParOf" srcId="{97323BB3-C3D2-4DC9-8904-DB52DF08AFD2}" destId="{90FC2AD3-677A-4CBA-A7A0-0BFA57A61ADD}" srcOrd="2" destOrd="0" presId="urn:microsoft.com/office/officeart/2008/layout/VerticalCurvedList"/>
    <dgm:cxn modelId="{06915618-5EC4-46D0-B539-69FAA0DF7AB1}" type="presParOf" srcId="{97323BB3-C3D2-4DC9-8904-DB52DF08AFD2}" destId="{B152DCB0-F7FF-40B9-A59D-70184A7F5BEB}" srcOrd="3" destOrd="0" presId="urn:microsoft.com/office/officeart/2008/layout/VerticalCurvedList"/>
    <dgm:cxn modelId="{F928F835-7738-4FB0-A3D2-28CDE284B45F}" type="presParOf" srcId="{FB55ECB1-780D-49F3-B479-90B7EC49EE0B}" destId="{071B7FE7-683F-4CC4-B851-631C61CD13FA}" srcOrd="1" destOrd="0" presId="urn:microsoft.com/office/officeart/2008/layout/VerticalCurvedList"/>
    <dgm:cxn modelId="{B6AC4905-BF2E-447A-9F7C-6E6B9FB92E4A}" type="presParOf" srcId="{FB55ECB1-780D-49F3-B479-90B7EC49EE0B}" destId="{ABCEBD52-2DD0-4B52-BCB8-79E50C16D617}" srcOrd="2" destOrd="0" presId="urn:microsoft.com/office/officeart/2008/layout/VerticalCurvedList"/>
    <dgm:cxn modelId="{EA1E58CA-6D72-4AA3-82F9-ECE48F1385E3}" type="presParOf" srcId="{ABCEBD52-2DD0-4B52-BCB8-79E50C16D617}" destId="{AADC53E3-CC0D-4EC6-A470-4BB56AB9374F}" srcOrd="0" destOrd="0" presId="urn:microsoft.com/office/officeart/2008/layout/VerticalCurvedList"/>
    <dgm:cxn modelId="{52A0E3F2-B0EC-44E0-A70A-3A87196D9986}" type="presParOf" srcId="{FB55ECB1-780D-49F3-B479-90B7EC49EE0B}" destId="{9FC308AE-621A-47D4-9080-2DE7D9FDFCE0}" srcOrd="3" destOrd="0" presId="urn:microsoft.com/office/officeart/2008/layout/VerticalCurvedList"/>
    <dgm:cxn modelId="{9A0718BD-2397-4FC4-B01F-9AF52577BC4E}" type="presParOf" srcId="{FB55ECB1-780D-49F3-B479-90B7EC49EE0B}" destId="{BF861F43-F843-4BC5-A01A-9EEEBE9B0C30}" srcOrd="4" destOrd="0" presId="urn:microsoft.com/office/officeart/2008/layout/VerticalCurvedList"/>
    <dgm:cxn modelId="{1B142D91-368C-45F6-868D-D45DB5CD633C}" type="presParOf" srcId="{BF861F43-F843-4BC5-A01A-9EEEBE9B0C30}" destId="{AD879170-BD4B-47F9-8390-2DE7804EBF1C}" srcOrd="0" destOrd="0" presId="urn:microsoft.com/office/officeart/2008/layout/VerticalCurvedList"/>
    <dgm:cxn modelId="{F335EA5F-5800-433B-B901-25C1F174EF49}" type="presParOf" srcId="{FB55ECB1-780D-49F3-B479-90B7EC49EE0B}" destId="{9D45E90C-4E7A-401C-B892-DD39923D2CC0}" srcOrd="5" destOrd="0" presId="urn:microsoft.com/office/officeart/2008/layout/VerticalCurvedList"/>
    <dgm:cxn modelId="{D697DEDA-F81C-418C-BCCC-CA90C203D054}" type="presParOf" srcId="{FB55ECB1-780D-49F3-B479-90B7EC49EE0B}" destId="{1515639E-5681-4424-BBA3-0F0A7131B474}" srcOrd="6" destOrd="0" presId="urn:microsoft.com/office/officeart/2008/layout/VerticalCurvedList"/>
    <dgm:cxn modelId="{B3D49EA5-FCF0-4540-A158-AE8DDE9975B8}" type="presParOf" srcId="{1515639E-5681-4424-BBA3-0F0A7131B474}" destId="{4738A007-E09F-4268-B81F-6E170B4993A0}" srcOrd="0" destOrd="0" presId="urn:microsoft.com/office/officeart/2008/layout/VerticalCurvedList"/>
    <dgm:cxn modelId="{C024F7CD-DB88-4B8F-BFDC-9A01D527A3EE}" type="presParOf" srcId="{FB55ECB1-780D-49F3-B479-90B7EC49EE0B}" destId="{DE5C96C6-00A5-4A32-8A4D-72440215519E}" srcOrd="7" destOrd="0" presId="urn:microsoft.com/office/officeart/2008/layout/VerticalCurvedList"/>
    <dgm:cxn modelId="{B3710DA3-AD4B-4D1A-8132-2D8FF800BA5A}" type="presParOf" srcId="{FB55ECB1-780D-49F3-B479-90B7EC49EE0B}" destId="{8934DFFD-27A5-434A-B320-7C9442EB57F0}" srcOrd="8" destOrd="0" presId="urn:microsoft.com/office/officeart/2008/layout/VerticalCurvedList"/>
    <dgm:cxn modelId="{C40E5188-DB93-4517-9430-7F124059FE76}" type="presParOf" srcId="{8934DFFD-27A5-434A-B320-7C9442EB57F0}" destId="{92E8424A-C15A-4FE3-9677-D65591998E34}"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C88B00-9C21-478C-891B-C4B0720E7122}">
      <dsp:nvSpPr>
        <dsp:cNvPr id="0" name=""/>
        <dsp:cNvSpPr/>
      </dsp:nvSpPr>
      <dsp:spPr>
        <a:xfrm>
          <a:off x="-3690087" y="-566938"/>
          <a:ext cx="4398634" cy="4398634"/>
        </a:xfrm>
        <a:prstGeom prst="blockArc">
          <a:avLst>
            <a:gd name="adj1" fmla="val 18900000"/>
            <a:gd name="adj2" fmla="val 2700000"/>
            <a:gd name="adj3" fmla="val 491"/>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978584-F189-45C3-A51D-1D84888E7908}">
      <dsp:nvSpPr>
        <dsp:cNvPr id="0" name=""/>
        <dsp:cNvSpPr/>
      </dsp:nvSpPr>
      <dsp:spPr>
        <a:xfrm>
          <a:off x="265303" y="171922"/>
          <a:ext cx="4590533" cy="3437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2823" tIns="40640" rIns="40640" bIns="40640" numCol="1" spcCol="1270" anchor="ctr" anchorCtr="0">
          <a:noAutofit/>
        </a:bodyPr>
        <a:lstStyle/>
        <a:p>
          <a:pPr marL="0" lvl="0" indent="0" algn="l" defTabSz="711200">
            <a:lnSpc>
              <a:spcPct val="90000"/>
            </a:lnSpc>
            <a:spcBef>
              <a:spcPct val="0"/>
            </a:spcBef>
            <a:spcAft>
              <a:spcPct val="35000"/>
            </a:spcAft>
            <a:buNone/>
          </a:pPr>
          <a:r>
            <a:rPr lang="es-ES" sz="1600" kern="1200" dirty="0">
              <a:solidFill>
                <a:srgbClr val="494738"/>
              </a:solidFill>
            </a:rPr>
            <a:t>¿Qué es el modelo de caja?</a:t>
          </a:r>
        </a:p>
      </dsp:txBody>
      <dsp:txXfrm>
        <a:off x="265303" y="171922"/>
        <a:ext cx="4590533" cy="343713"/>
      </dsp:txXfrm>
    </dsp:sp>
    <dsp:sp modelId="{6230FFA4-A0CC-4603-9439-46D13515592F}">
      <dsp:nvSpPr>
        <dsp:cNvPr id="0" name=""/>
        <dsp:cNvSpPr/>
      </dsp:nvSpPr>
      <dsp:spPr>
        <a:xfrm>
          <a:off x="50482" y="128957"/>
          <a:ext cx="429642" cy="429642"/>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5D1FDF3-4980-4479-9686-C77ECC9D6C73}">
      <dsp:nvSpPr>
        <dsp:cNvPr id="0" name=""/>
        <dsp:cNvSpPr/>
      </dsp:nvSpPr>
      <dsp:spPr>
        <a:xfrm>
          <a:off x="548031" y="687427"/>
          <a:ext cx="4307805" cy="3437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2823" tIns="40640" rIns="40640" bIns="40640" numCol="1" spcCol="1270" anchor="ctr" anchorCtr="0">
          <a:noAutofit/>
        </a:bodyPr>
        <a:lstStyle/>
        <a:p>
          <a:pPr marL="0" lvl="0" indent="0" algn="l" defTabSz="711200">
            <a:lnSpc>
              <a:spcPct val="90000"/>
            </a:lnSpc>
            <a:spcBef>
              <a:spcPct val="0"/>
            </a:spcBef>
            <a:spcAft>
              <a:spcPct val="35000"/>
            </a:spcAft>
            <a:buNone/>
          </a:pPr>
          <a:r>
            <a:rPr lang="es-ES" sz="1600" kern="1200" dirty="0">
              <a:solidFill>
                <a:srgbClr val="494738"/>
              </a:solidFill>
            </a:rPr>
            <a:t>Partes de una caja</a:t>
          </a:r>
        </a:p>
      </dsp:txBody>
      <dsp:txXfrm>
        <a:off x="548031" y="687427"/>
        <a:ext cx="4307805" cy="343713"/>
      </dsp:txXfrm>
    </dsp:sp>
    <dsp:sp modelId="{19CB2109-EED2-4298-88B6-B9385A42A73C}">
      <dsp:nvSpPr>
        <dsp:cNvPr id="0" name=""/>
        <dsp:cNvSpPr/>
      </dsp:nvSpPr>
      <dsp:spPr>
        <a:xfrm>
          <a:off x="333210" y="644463"/>
          <a:ext cx="429642" cy="429642"/>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5C65D2D-D1AD-45B2-A55C-481655ECD7BE}">
      <dsp:nvSpPr>
        <dsp:cNvPr id="0" name=""/>
        <dsp:cNvSpPr/>
      </dsp:nvSpPr>
      <dsp:spPr>
        <a:xfrm>
          <a:off x="677315" y="1202932"/>
          <a:ext cx="4178520" cy="3437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2823" tIns="40640" rIns="40640" bIns="40640" numCol="1" spcCol="1270" anchor="ctr" anchorCtr="0">
          <a:noAutofit/>
        </a:bodyPr>
        <a:lstStyle/>
        <a:p>
          <a:pPr marL="0" lvl="0" indent="0" algn="l" defTabSz="711200">
            <a:lnSpc>
              <a:spcPct val="90000"/>
            </a:lnSpc>
            <a:spcBef>
              <a:spcPct val="0"/>
            </a:spcBef>
            <a:spcAft>
              <a:spcPct val="35000"/>
            </a:spcAft>
            <a:buNone/>
          </a:pPr>
          <a:r>
            <a:rPr lang="es-ES" sz="1600" kern="1200" dirty="0">
              <a:solidFill>
                <a:srgbClr val="494738"/>
              </a:solidFill>
            </a:rPr>
            <a:t>Tipos de modelo de caja</a:t>
          </a:r>
        </a:p>
      </dsp:txBody>
      <dsp:txXfrm>
        <a:off x="677315" y="1202932"/>
        <a:ext cx="4178520" cy="343713"/>
      </dsp:txXfrm>
    </dsp:sp>
    <dsp:sp modelId="{8E41255E-E0D1-4E9D-A1AB-BDD94583E088}">
      <dsp:nvSpPr>
        <dsp:cNvPr id="0" name=""/>
        <dsp:cNvSpPr/>
      </dsp:nvSpPr>
      <dsp:spPr>
        <a:xfrm>
          <a:off x="462494" y="1159968"/>
          <a:ext cx="429642" cy="429642"/>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FA1399B-93C1-4065-9D87-2B4C4C38062F}">
      <dsp:nvSpPr>
        <dsp:cNvPr id="0" name=""/>
        <dsp:cNvSpPr/>
      </dsp:nvSpPr>
      <dsp:spPr>
        <a:xfrm>
          <a:off x="677315" y="1718111"/>
          <a:ext cx="4178520" cy="3437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2823" tIns="40640" rIns="40640" bIns="40640" numCol="1" spcCol="1270" anchor="ctr" anchorCtr="0">
          <a:noAutofit/>
        </a:bodyPr>
        <a:lstStyle/>
        <a:p>
          <a:pPr marL="0" lvl="0" indent="0" algn="l" defTabSz="711200">
            <a:lnSpc>
              <a:spcPct val="90000"/>
            </a:lnSpc>
            <a:spcBef>
              <a:spcPct val="0"/>
            </a:spcBef>
            <a:spcAft>
              <a:spcPct val="35000"/>
            </a:spcAft>
            <a:buNone/>
          </a:pPr>
          <a:r>
            <a:rPr lang="es-ES" sz="1600" kern="1200" dirty="0">
              <a:solidFill>
                <a:srgbClr val="494738"/>
              </a:solidFill>
            </a:rPr>
            <a:t>Comportamiento de una caja</a:t>
          </a:r>
        </a:p>
      </dsp:txBody>
      <dsp:txXfrm>
        <a:off x="677315" y="1718111"/>
        <a:ext cx="4178520" cy="343713"/>
      </dsp:txXfrm>
    </dsp:sp>
    <dsp:sp modelId="{7840941C-4E1E-4016-9BEA-2087D2B279A5}">
      <dsp:nvSpPr>
        <dsp:cNvPr id="0" name=""/>
        <dsp:cNvSpPr/>
      </dsp:nvSpPr>
      <dsp:spPr>
        <a:xfrm>
          <a:off x="462494" y="1675147"/>
          <a:ext cx="429642" cy="429642"/>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FA87C79-ECF3-4ED3-8C22-0EB96ABC9D85}">
      <dsp:nvSpPr>
        <dsp:cNvPr id="0" name=""/>
        <dsp:cNvSpPr/>
      </dsp:nvSpPr>
      <dsp:spPr>
        <a:xfrm>
          <a:off x="548031" y="2233616"/>
          <a:ext cx="4307805" cy="3437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2823" tIns="40640" rIns="40640" bIns="40640" numCol="1" spcCol="1270" anchor="ctr" anchorCtr="0">
          <a:noAutofit/>
        </a:bodyPr>
        <a:lstStyle/>
        <a:p>
          <a:pPr marL="0" lvl="0" indent="0" algn="l" defTabSz="711200">
            <a:lnSpc>
              <a:spcPct val="90000"/>
            </a:lnSpc>
            <a:spcBef>
              <a:spcPct val="0"/>
            </a:spcBef>
            <a:spcAft>
              <a:spcPct val="35000"/>
            </a:spcAft>
            <a:buNone/>
          </a:pPr>
          <a:r>
            <a:rPr lang="es-ES" sz="1600" kern="1200" dirty="0">
              <a:solidFill>
                <a:srgbClr val="494738"/>
              </a:solidFill>
            </a:rPr>
            <a:t>Visualización de una caja</a:t>
          </a:r>
        </a:p>
      </dsp:txBody>
      <dsp:txXfrm>
        <a:off x="548031" y="2233616"/>
        <a:ext cx="4307805" cy="343713"/>
      </dsp:txXfrm>
    </dsp:sp>
    <dsp:sp modelId="{BBD1D983-2432-46C6-8563-B43F3C98B092}">
      <dsp:nvSpPr>
        <dsp:cNvPr id="0" name=""/>
        <dsp:cNvSpPr/>
      </dsp:nvSpPr>
      <dsp:spPr>
        <a:xfrm>
          <a:off x="333210" y="2190652"/>
          <a:ext cx="429642" cy="429642"/>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C858AFD-B3F1-4CD9-B19B-6CBF5BCC59BE}">
      <dsp:nvSpPr>
        <dsp:cNvPr id="0" name=""/>
        <dsp:cNvSpPr/>
      </dsp:nvSpPr>
      <dsp:spPr>
        <a:xfrm>
          <a:off x="265303" y="2749122"/>
          <a:ext cx="4590533" cy="343713"/>
        </a:xfrm>
        <a:prstGeom prst="rect">
          <a:avLst/>
        </a:prstGeom>
        <a:solidFill>
          <a:srgbClr val="D9D9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2823" tIns="40640" rIns="40640" bIns="40640" numCol="1" spcCol="1270" anchor="ctr" anchorCtr="0">
          <a:noAutofit/>
        </a:bodyPr>
        <a:lstStyle/>
        <a:p>
          <a:pPr marL="0" lvl="0" indent="0" algn="l" defTabSz="711200">
            <a:lnSpc>
              <a:spcPct val="90000"/>
            </a:lnSpc>
            <a:spcBef>
              <a:spcPct val="0"/>
            </a:spcBef>
            <a:spcAft>
              <a:spcPct val="35000"/>
            </a:spcAft>
            <a:buNone/>
          </a:pPr>
          <a:r>
            <a:rPr lang="es-ES" sz="1600" kern="1200" dirty="0">
              <a:solidFill>
                <a:srgbClr val="494738"/>
              </a:solidFill>
              <a:latin typeface="Open Sans"/>
              <a:ea typeface="+mn-ea"/>
              <a:cs typeface="+mn-cs"/>
            </a:rPr>
            <a:t>Propiedad </a:t>
          </a:r>
          <a:r>
            <a:rPr lang="es-ES" sz="1600" kern="1200" dirty="0" err="1">
              <a:solidFill>
                <a:srgbClr val="494738"/>
              </a:solidFill>
              <a:latin typeface="Open Sans"/>
              <a:ea typeface="+mn-ea"/>
              <a:cs typeface="+mn-cs"/>
            </a:rPr>
            <a:t>display</a:t>
          </a:r>
          <a:endParaRPr lang="es-ES" sz="1600" kern="1200" dirty="0">
            <a:solidFill>
              <a:srgbClr val="494738"/>
            </a:solidFill>
            <a:latin typeface="Open Sans"/>
            <a:ea typeface="+mn-ea"/>
            <a:cs typeface="+mn-cs"/>
          </a:endParaRPr>
        </a:p>
      </dsp:txBody>
      <dsp:txXfrm>
        <a:off x="265303" y="2749122"/>
        <a:ext cx="4590533" cy="343713"/>
      </dsp:txXfrm>
    </dsp:sp>
    <dsp:sp modelId="{E0649849-D027-43B6-A879-B6DADC114081}">
      <dsp:nvSpPr>
        <dsp:cNvPr id="0" name=""/>
        <dsp:cNvSpPr/>
      </dsp:nvSpPr>
      <dsp:spPr>
        <a:xfrm>
          <a:off x="50482" y="2706157"/>
          <a:ext cx="429642" cy="429642"/>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674ED1-514D-4249-B212-B595BE80D922}">
      <dsp:nvSpPr>
        <dsp:cNvPr id="0" name=""/>
        <dsp:cNvSpPr/>
      </dsp:nvSpPr>
      <dsp:spPr>
        <a:xfrm>
          <a:off x="-3159702" y="-486305"/>
          <a:ext cx="3768575" cy="3768575"/>
        </a:xfrm>
        <a:prstGeom prst="blockArc">
          <a:avLst>
            <a:gd name="adj1" fmla="val 18900000"/>
            <a:gd name="adj2" fmla="val 2700000"/>
            <a:gd name="adj3" fmla="val 573"/>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71B7FE7-683F-4CC4-B851-631C61CD13FA}">
      <dsp:nvSpPr>
        <dsp:cNvPr id="0" name=""/>
        <dsp:cNvSpPr/>
      </dsp:nvSpPr>
      <dsp:spPr>
        <a:xfrm>
          <a:off x="319368" y="214953"/>
          <a:ext cx="3137153" cy="430131"/>
        </a:xfrm>
        <a:prstGeom prst="rect">
          <a:avLst/>
        </a:prstGeom>
        <a:solidFill>
          <a:schemeClr val="dk2">
            <a:hueOff val="0"/>
            <a:satOff val="0"/>
            <a:lumOff val="0"/>
            <a:alphaOff val="0"/>
          </a:schemeClr>
        </a:solidFill>
        <a:ln w="25400" cap="flat" cmpd="sng" algn="ctr">
          <a:solidFill>
            <a:srgbClr val="275C68"/>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1417" tIns="50800" rIns="50800" bIns="50800" numCol="1" spcCol="1270" anchor="ctr" anchorCtr="0">
          <a:noAutofit/>
        </a:bodyPr>
        <a:lstStyle/>
        <a:p>
          <a:pPr marL="0" lvl="0" indent="0" algn="l" defTabSz="889000">
            <a:lnSpc>
              <a:spcPct val="90000"/>
            </a:lnSpc>
            <a:spcBef>
              <a:spcPct val="0"/>
            </a:spcBef>
            <a:spcAft>
              <a:spcPct val="35000"/>
            </a:spcAft>
            <a:buNone/>
          </a:pPr>
          <a:r>
            <a:rPr lang="es-ES" sz="2000" kern="1200" dirty="0"/>
            <a:t>Contenido</a:t>
          </a:r>
        </a:p>
      </dsp:txBody>
      <dsp:txXfrm>
        <a:off x="319368" y="214953"/>
        <a:ext cx="3137153" cy="430131"/>
      </dsp:txXfrm>
    </dsp:sp>
    <dsp:sp modelId="{AADC53E3-CC0D-4EC6-A470-4BB56AB9374F}">
      <dsp:nvSpPr>
        <dsp:cNvPr id="0" name=""/>
        <dsp:cNvSpPr/>
      </dsp:nvSpPr>
      <dsp:spPr>
        <a:xfrm>
          <a:off x="50537" y="161187"/>
          <a:ext cx="537663" cy="537663"/>
        </a:xfrm>
        <a:prstGeom prst="ellipse">
          <a:avLst/>
        </a:prstGeom>
        <a:solidFill>
          <a:schemeClr val="tx1"/>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FC308AE-621A-47D4-9080-2DE7D9FDFCE0}">
      <dsp:nvSpPr>
        <dsp:cNvPr id="0" name=""/>
        <dsp:cNvSpPr/>
      </dsp:nvSpPr>
      <dsp:spPr>
        <a:xfrm>
          <a:off x="565972" y="860262"/>
          <a:ext cx="2890549" cy="430131"/>
        </a:xfrm>
        <a:prstGeom prst="rect">
          <a:avLst/>
        </a:prstGeom>
        <a:solidFill>
          <a:schemeClr val="dk2">
            <a:hueOff val="0"/>
            <a:satOff val="0"/>
            <a:lumOff val="0"/>
            <a:alphaOff val="0"/>
          </a:schemeClr>
        </a:solidFill>
        <a:ln w="25400" cap="flat" cmpd="sng" algn="ctr">
          <a:solidFill>
            <a:srgbClr val="275C68"/>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1417" tIns="50800" rIns="50800" bIns="50800" numCol="1" spcCol="1270" anchor="ctr" anchorCtr="0">
          <a:noAutofit/>
        </a:bodyPr>
        <a:lstStyle/>
        <a:p>
          <a:pPr marL="0" lvl="0" indent="0" algn="l" defTabSz="889000">
            <a:lnSpc>
              <a:spcPct val="90000"/>
            </a:lnSpc>
            <a:spcBef>
              <a:spcPct val="0"/>
            </a:spcBef>
            <a:spcAft>
              <a:spcPct val="35000"/>
            </a:spcAft>
            <a:buNone/>
          </a:pPr>
          <a:r>
            <a:rPr lang="es-ES" sz="2000" kern="1200" dirty="0"/>
            <a:t>Relleno o </a:t>
          </a:r>
          <a:r>
            <a:rPr lang="es-ES" sz="2000" kern="1200" dirty="0" err="1"/>
            <a:t>padding</a:t>
          </a:r>
          <a:endParaRPr lang="es-ES" sz="2000" kern="1200" dirty="0"/>
        </a:p>
      </dsp:txBody>
      <dsp:txXfrm>
        <a:off x="565972" y="860262"/>
        <a:ext cx="2890549" cy="430131"/>
      </dsp:txXfrm>
    </dsp:sp>
    <dsp:sp modelId="{AD879170-BD4B-47F9-8390-2DE7804EBF1C}">
      <dsp:nvSpPr>
        <dsp:cNvPr id="0" name=""/>
        <dsp:cNvSpPr/>
      </dsp:nvSpPr>
      <dsp:spPr>
        <a:xfrm>
          <a:off x="297141" y="806495"/>
          <a:ext cx="537663" cy="537663"/>
        </a:xfrm>
        <a:prstGeom prst="ellipse">
          <a:avLst/>
        </a:prstGeom>
        <a:solidFill>
          <a:schemeClr val="tx1"/>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45E90C-4E7A-401C-B892-DD39923D2CC0}">
      <dsp:nvSpPr>
        <dsp:cNvPr id="0" name=""/>
        <dsp:cNvSpPr/>
      </dsp:nvSpPr>
      <dsp:spPr>
        <a:xfrm>
          <a:off x="565972" y="1505570"/>
          <a:ext cx="2890549" cy="430131"/>
        </a:xfrm>
        <a:prstGeom prst="rect">
          <a:avLst/>
        </a:prstGeom>
        <a:solidFill>
          <a:schemeClr val="dk2">
            <a:hueOff val="0"/>
            <a:satOff val="0"/>
            <a:lumOff val="0"/>
            <a:alphaOff val="0"/>
          </a:schemeClr>
        </a:solidFill>
        <a:ln w="25400" cap="flat" cmpd="sng" algn="ctr">
          <a:solidFill>
            <a:srgbClr val="275C68"/>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1417" tIns="50800" rIns="50800" bIns="50800" numCol="1" spcCol="1270" anchor="ctr" anchorCtr="0">
          <a:noAutofit/>
        </a:bodyPr>
        <a:lstStyle/>
        <a:p>
          <a:pPr marL="0" lvl="0" indent="0" algn="l" defTabSz="889000">
            <a:lnSpc>
              <a:spcPct val="90000"/>
            </a:lnSpc>
            <a:spcBef>
              <a:spcPct val="0"/>
            </a:spcBef>
            <a:spcAft>
              <a:spcPct val="35000"/>
            </a:spcAft>
            <a:buNone/>
          </a:pPr>
          <a:r>
            <a:rPr lang="es-ES" sz="2000" kern="1200" dirty="0"/>
            <a:t>Borde</a:t>
          </a:r>
        </a:p>
      </dsp:txBody>
      <dsp:txXfrm>
        <a:off x="565972" y="1505570"/>
        <a:ext cx="2890549" cy="430131"/>
      </dsp:txXfrm>
    </dsp:sp>
    <dsp:sp modelId="{4738A007-E09F-4268-B81F-6E170B4993A0}">
      <dsp:nvSpPr>
        <dsp:cNvPr id="0" name=""/>
        <dsp:cNvSpPr/>
      </dsp:nvSpPr>
      <dsp:spPr>
        <a:xfrm>
          <a:off x="297141" y="1451804"/>
          <a:ext cx="537663" cy="537663"/>
        </a:xfrm>
        <a:prstGeom prst="ellipse">
          <a:avLst/>
        </a:prstGeom>
        <a:solidFill>
          <a:schemeClr val="tx1"/>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E5C96C6-00A5-4A32-8A4D-72440215519E}">
      <dsp:nvSpPr>
        <dsp:cNvPr id="0" name=""/>
        <dsp:cNvSpPr/>
      </dsp:nvSpPr>
      <dsp:spPr>
        <a:xfrm>
          <a:off x="319368" y="2150879"/>
          <a:ext cx="3137153" cy="430131"/>
        </a:xfrm>
        <a:prstGeom prst="rect">
          <a:avLst/>
        </a:prstGeom>
        <a:solidFill>
          <a:schemeClr val="dk2">
            <a:hueOff val="0"/>
            <a:satOff val="0"/>
            <a:lumOff val="0"/>
            <a:alphaOff val="0"/>
          </a:schemeClr>
        </a:solidFill>
        <a:ln w="25400" cap="flat" cmpd="sng" algn="ctr">
          <a:solidFill>
            <a:srgbClr val="275C68"/>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1417" tIns="50800" rIns="50800" bIns="50800" numCol="1" spcCol="1270" anchor="ctr" anchorCtr="0">
          <a:noAutofit/>
        </a:bodyPr>
        <a:lstStyle/>
        <a:p>
          <a:pPr marL="0" lvl="0" indent="0" algn="l" defTabSz="889000">
            <a:lnSpc>
              <a:spcPct val="90000"/>
            </a:lnSpc>
            <a:spcBef>
              <a:spcPct val="0"/>
            </a:spcBef>
            <a:spcAft>
              <a:spcPct val="35000"/>
            </a:spcAft>
            <a:buNone/>
          </a:pPr>
          <a:r>
            <a:rPr lang="es-ES" sz="2000" kern="1200" dirty="0"/>
            <a:t>Margen</a:t>
          </a:r>
        </a:p>
      </dsp:txBody>
      <dsp:txXfrm>
        <a:off x="319368" y="2150879"/>
        <a:ext cx="3137153" cy="430131"/>
      </dsp:txXfrm>
    </dsp:sp>
    <dsp:sp modelId="{92E8424A-C15A-4FE3-9677-D65591998E34}">
      <dsp:nvSpPr>
        <dsp:cNvPr id="0" name=""/>
        <dsp:cNvSpPr/>
      </dsp:nvSpPr>
      <dsp:spPr>
        <a:xfrm>
          <a:off x="50537" y="2097112"/>
          <a:ext cx="537663" cy="537663"/>
        </a:xfrm>
        <a:prstGeom prst="ellipse">
          <a:avLst/>
        </a:prstGeom>
        <a:solidFill>
          <a:schemeClr val="tx1"/>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2B6EE4-302D-42F1-9E0F-295CEEA59884}" type="datetimeFigureOut">
              <a:rPr lang="es-ES" smtClean="0"/>
              <a:t>19/05/2021</a:t>
            </a:fld>
            <a:endParaRPr lang="es-E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B2E3C7-4DED-451B-AD6F-BFB932FF2CAD}" type="slidenum">
              <a:rPr lang="es-ES" smtClean="0"/>
              <a:t>‹Nº›</a:t>
            </a:fld>
            <a:endParaRPr lang="es-ES" dirty="0"/>
          </a:p>
        </p:txBody>
      </p:sp>
    </p:spTree>
    <p:extLst>
      <p:ext uri="{BB962C8B-B14F-4D97-AF65-F5344CB8AC3E}">
        <p14:creationId xmlns:p14="http://schemas.microsoft.com/office/powerpoint/2010/main" val="3581342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B2E3C7-4DED-451B-AD6F-BFB932FF2CAD}" type="slidenum">
              <a:rPr lang="es-ES" smtClean="0"/>
              <a:t>1</a:t>
            </a:fld>
            <a:endParaRPr lang="es-ES" dirty="0"/>
          </a:p>
        </p:txBody>
      </p:sp>
    </p:spTree>
    <p:extLst>
      <p:ext uri="{BB962C8B-B14F-4D97-AF65-F5344CB8AC3E}">
        <p14:creationId xmlns:p14="http://schemas.microsoft.com/office/powerpoint/2010/main" val="3174185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dirty="0">
                <a:solidFill>
                  <a:srgbClr val="93A8AC"/>
                </a:solidFill>
                <a:effectLst/>
                <a:latin typeface="DejaVu Sans Mono"/>
              </a:rPr>
              <a:t>Existen programas de diseño como </a:t>
            </a:r>
            <a:r>
              <a:rPr lang="es-ES" b="0" dirty="0" err="1">
                <a:solidFill>
                  <a:srgbClr val="93A8AC"/>
                </a:solidFill>
                <a:effectLst/>
                <a:latin typeface="DejaVu Sans Mono"/>
              </a:rPr>
              <a:t>Illustrator</a:t>
            </a:r>
            <a:r>
              <a:rPr lang="es-ES" b="0" dirty="0">
                <a:solidFill>
                  <a:srgbClr val="93A8AC"/>
                </a:solidFill>
                <a:effectLst/>
                <a:latin typeface="DejaVu Sans Mono"/>
              </a:rPr>
              <a:t>, Corel </a:t>
            </a:r>
            <a:r>
              <a:rPr lang="es-ES" b="0" dirty="0" err="1">
                <a:solidFill>
                  <a:srgbClr val="93A8AC"/>
                </a:solidFill>
                <a:effectLst/>
                <a:latin typeface="DejaVu Sans Mono"/>
              </a:rPr>
              <a:t>Draw</a:t>
            </a:r>
            <a:r>
              <a:rPr lang="es-ES" b="0" dirty="0">
                <a:solidFill>
                  <a:srgbClr val="93A8AC"/>
                </a:solidFill>
                <a:effectLst/>
                <a:latin typeface="DejaVu Sans Mono"/>
              </a:rPr>
              <a:t> o Inkscape (free) con los que se puede trabajar o </a:t>
            </a:r>
            <a:r>
              <a:rPr lang="es-ES" b="0" u="sng" dirty="0">
                <a:solidFill>
                  <a:srgbClr val="93A8AC"/>
                </a:solidFill>
                <a:effectLst/>
                <a:latin typeface="DejaVu Sans Mono"/>
              </a:rPr>
              <a:t>generar</a:t>
            </a:r>
            <a:r>
              <a:rPr lang="es-ES" b="0" dirty="0">
                <a:solidFill>
                  <a:srgbClr val="93A8AC"/>
                </a:solidFill>
                <a:effectLst/>
                <a:latin typeface="DejaVu Sans Mono"/>
              </a:rPr>
              <a:t> este tipo de imágenes.</a:t>
            </a:r>
            <a:endParaRPr lang="es-ES" b="0" dirty="0">
              <a:solidFill>
                <a:srgbClr val="E6E6E6"/>
              </a:solidFill>
              <a:effectLst/>
              <a:latin typeface="DejaVu Sans Mono"/>
            </a:endParaRPr>
          </a:p>
          <a:p>
            <a:endParaRPr lang="es-ES" b="0" dirty="0">
              <a:solidFill>
                <a:srgbClr val="93A8AC"/>
              </a:solidFill>
              <a:effectLst/>
              <a:latin typeface="DejaVu Sans Mono"/>
            </a:endParaRPr>
          </a:p>
          <a:p>
            <a:r>
              <a:rPr lang="es-ES" b="0" dirty="0">
                <a:solidFill>
                  <a:srgbClr val="93A8AC"/>
                </a:solidFill>
                <a:effectLst/>
                <a:latin typeface="DejaVu Sans Mono"/>
              </a:rPr>
              <a:t>Toda imagen basada en mapa de bits (píxeles) sufre una pérdida de calidad y definición al ser escalada. Esto es mucho más evidente cuando el escalado es de ampliación.</a:t>
            </a:r>
            <a:endParaRPr lang="es-ES" b="0" dirty="0">
              <a:solidFill>
                <a:srgbClr val="E6E6E6"/>
              </a:solidFill>
              <a:effectLst/>
              <a:latin typeface="DejaVu Sans Mono"/>
            </a:endParaRPr>
          </a:p>
          <a:p>
            <a:endParaRPr lang="es-ES" b="0" dirty="0">
              <a:solidFill>
                <a:srgbClr val="E6E6E6"/>
              </a:solidFill>
              <a:effectLst/>
              <a:latin typeface="DejaVu Sans Mono"/>
            </a:endParaRPr>
          </a:p>
          <a:p>
            <a:r>
              <a:rPr lang="es-ES" b="0" dirty="0">
                <a:solidFill>
                  <a:srgbClr val="93A8AC"/>
                </a:solidFill>
                <a:effectLst/>
                <a:latin typeface="DejaVu Sans Mono"/>
              </a:rPr>
              <a:t>Las imágenes vectoriales están formadas por vectores. Un vector es un objeto geométrico definido mediante cálculos matemáticos, esta es la razón por la que este tipo de imágenes no tiene pérdidas de calidad al ser escaladas. Una fuente o tipografía es un ejemplo claro de imagen vectorial.</a:t>
            </a:r>
            <a:endParaRPr lang="es-ES" b="0" dirty="0">
              <a:solidFill>
                <a:srgbClr val="E6E6E6"/>
              </a:solidFill>
              <a:effectLst/>
              <a:latin typeface="DejaVu Sans Mono"/>
            </a:endParaRPr>
          </a:p>
          <a:p>
            <a:endParaRPr lang="es-ES" u="sng" dirty="0"/>
          </a:p>
        </p:txBody>
      </p:sp>
      <p:sp>
        <p:nvSpPr>
          <p:cNvPr id="4" name="Marcador de número de diapositiva 3"/>
          <p:cNvSpPr>
            <a:spLocks noGrp="1"/>
          </p:cNvSpPr>
          <p:nvPr>
            <p:ph type="sldNum" sz="quarter" idx="5"/>
          </p:nvPr>
        </p:nvSpPr>
        <p:spPr/>
        <p:txBody>
          <a:bodyPr/>
          <a:lstStyle/>
          <a:p>
            <a:fld id="{D7B2E3C7-4DED-451B-AD6F-BFB932FF2CAD}" type="slidenum">
              <a:rPr lang="es-ES" smtClean="0"/>
              <a:t>10</a:t>
            </a:fld>
            <a:endParaRPr lang="es-ES" dirty="0"/>
          </a:p>
        </p:txBody>
      </p:sp>
    </p:spTree>
    <p:extLst>
      <p:ext uri="{BB962C8B-B14F-4D97-AF65-F5344CB8AC3E}">
        <p14:creationId xmlns:p14="http://schemas.microsoft.com/office/powerpoint/2010/main" val="3366268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27343B"/>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27343B"/>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27343B"/>
              </a:solidFill>
              <a:effectLst/>
              <a:latin typeface="Open Sans" panose="020B0606030504020204" pitchFamily="34" charset="0"/>
            </a:endParaRPr>
          </a:p>
        </p:txBody>
      </p:sp>
      <p:sp>
        <p:nvSpPr>
          <p:cNvPr id="4" name="Slide Number Placeholder 3"/>
          <p:cNvSpPr>
            <a:spLocks noGrp="1"/>
          </p:cNvSpPr>
          <p:nvPr>
            <p:ph type="sldNum" sz="quarter" idx="5"/>
          </p:nvPr>
        </p:nvSpPr>
        <p:spPr/>
        <p:txBody>
          <a:bodyPr/>
          <a:lstStyle/>
          <a:p>
            <a:fld id="{D7B2E3C7-4DED-451B-AD6F-BFB932FF2CAD}" type="slidenum">
              <a:rPr lang="es-ES" smtClean="0"/>
              <a:t>11</a:t>
            </a:fld>
            <a:endParaRPr lang="es-ES" dirty="0"/>
          </a:p>
        </p:txBody>
      </p:sp>
    </p:spTree>
    <p:extLst>
      <p:ext uri="{BB962C8B-B14F-4D97-AF65-F5344CB8AC3E}">
        <p14:creationId xmlns:p14="http://schemas.microsoft.com/office/powerpoint/2010/main" val="2651007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D7B2E3C7-4DED-451B-AD6F-BFB932FF2CAD}" type="slidenum">
              <a:rPr lang="es-ES" smtClean="0"/>
              <a:t>12</a:t>
            </a:fld>
            <a:endParaRPr lang="es-ES" dirty="0"/>
          </a:p>
        </p:txBody>
      </p:sp>
    </p:spTree>
    <p:extLst>
      <p:ext uri="{BB962C8B-B14F-4D97-AF65-F5344CB8AC3E}">
        <p14:creationId xmlns:p14="http://schemas.microsoft.com/office/powerpoint/2010/main" val="2699376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200" dirty="0"/>
          </a:p>
          <a:p>
            <a:endParaRPr lang="es-ES_tradnl" sz="1200" dirty="0"/>
          </a:p>
        </p:txBody>
      </p:sp>
      <p:sp>
        <p:nvSpPr>
          <p:cNvPr id="4" name="Slide Number Placeholder 3"/>
          <p:cNvSpPr>
            <a:spLocks noGrp="1"/>
          </p:cNvSpPr>
          <p:nvPr>
            <p:ph type="sldNum" sz="quarter" idx="5"/>
          </p:nvPr>
        </p:nvSpPr>
        <p:spPr/>
        <p:txBody>
          <a:bodyPr/>
          <a:lstStyle/>
          <a:p>
            <a:fld id="{D7B2E3C7-4DED-451B-AD6F-BFB932FF2CAD}" type="slidenum">
              <a:rPr lang="es-ES" smtClean="0"/>
              <a:t>2</a:t>
            </a:fld>
            <a:endParaRPr lang="es-ES" dirty="0"/>
          </a:p>
        </p:txBody>
      </p:sp>
    </p:spTree>
    <p:extLst>
      <p:ext uri="{BB962C8B-B14F-4D97-AF65-F5344CB8AC3E}">
        <p14:creationId xmlns:p14="http://schemas.microsoft.com/office/powerpoint/2010/main" val="1778518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0" dirty="0"/>
          </a:p>
        </p:txBody>
      </p:sp>
      <p:sp>
        <p:nvSpPr>
          <p:cNvPr id="4" name="Slide Number Placeholder 3"/>
          <p:cNvSpPr>
            <a:spLocks noGrp="1"/>
          </p:cNvSpPr>
          <p:nvPr>
            <p:ph type="sldNum" sz="quarter" idx="5"/>
          </p:nvPr>
        </p:nvSpPr>
        <p:spPr/>
        <p:txBody>
          <a:bodyPr/>
          <a:lstStyle/>
          <a:p>
            <a:fld id="{D7B2E3C7-4DED-451B-AD6F-BFB932FF2CAD}" type="slidenum">
              <a:rPr lang="es-ES" smtClean="0"/>
              <a:t>3</a:t>
            </a:fld>
            <a:endParaRPr lang="es-ES" dirty="0"/>
          </a:p>
        </p:txBody>
      </p:sp>
    </p:spTree>
    <p:extLst>
      <p:ext uri="{BB962C8B-B14F-4D97-AF65-F5344CB8AC3E}">
        <p14:creationId xmlns:p14="http://schemas.microsoft.com/office/powerpoint/2010/main" val="3324367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s-ES" b="1" i="0" dirty="0">
                <a:solidFill>
                  <a:srgbClr val="000000"/>
                </a:solidFill>
                <a:effectLst/>
                <a:latin typeface="Helvetica Neue"/>
              </a:rPr>
              <a:t>Contenido</a:t>
            </a:r>
            <a:r>
              <a:rPr lang="es-ES" b="0" i="0" dirty="0">
                <a:solidFill>
                  <a:srgbClr val="333333"/>
                </a:solidFill>
                <a:effectLst/>
                <a:latin typeface="Helvetica Neue"/>
              </a:rPr>
              <a:t>: Es el área donde se muestra el contenido y su tamaño puede ser modificado con las propiedades </a:t>
            </a:r>
            <a:r>
              <a:rPr lang="es-ES" b="0" i="0" dirty="0" err="1">
                <a:solidFill>
                  <a:srgbClr val="333333"/>
                </a:solidFill>
                <a:effectLst/>
                <a:latin typeface="Helvetica Neue"/>
              </a:rPr>
              <a:t>width</a:t>
            </a:r>
            <a:r>
              <a:rPr lang="es-ES" b="0" i="0" dirty="0">
                <a:solidFill>
                  <a:srgbClr val="333333"/>
                </a:solidFill>
                <a:effectLst/>
                <a:latin typeface="Helvetica Neue"/>
              </a:rPr>
              <a:t> y </a:t>
            </a:r>
            <a:r>
              <a:rPr lang="es-ES" b="0" i="0" dirty="0" err="1">
                <a:solidFill>
                  <a:srgbClr val="333333"/>
                </a:solidFill>
                <a:effectLst/>
                <a:latin typeface="Helvetica Neue"/>
              </a:rPr>
              <a:t>height</a:t>
            </a:r>
            <a:r>
              <a:rPr lang="es-ES" b="0" i="0" dirty="0">
                <a:solidFill>
                  <a:srgbClr val="333333"/>
                </a:solidFill>
                <a:effectLst/>
                <a:latin typeface="Helvetica Neue"/>
              </a:rPr>
              <a:t>.</a:t>
            </a:r>
          </a:p>
          <a:p>
            <a:pPr algn="l">
              <a:buFont typeface="Arial" panose="020B0604020202020204" pitchFamily="34" charset="0"/>
              <a:buChar char="•"/>
            </a:pPr>
            <a:r>
              <a:rPr lang="es-ES" b="1" i="0" dirty="0">
                <a:solidFill>
                  <a:srgbClr val="000000"/>
                </a:solidFill>
                <a:effectLst/>
                <a:latin typeface="Helvetica Neue"/>
              </a:rPr>
              <a:t>Relleno</a:t>
            </a:r>
            <a:r>
              <a:rPr lang="es-ES" b="0" i="0" dirty="0">
                <a:solidFill>
                  <a:srgbClr val="333333"/>
                </a:solidFill>
                <a:effectLst/>
                <a:latin typeface="Helvetica Neue"/>
              </a:rPr>
              <a:t> o </a:t>
            </a:r>
            <a:r>
              <a:rPr lang="es-ES" b="1" i="0" dirty="0" err="1">
                <a:solidFill>
                  <a:srgbClr val="000000"/>
                </a:solidFill>
                <a:effectLst/>
                <a:latin typeface="Helvetica Neue"/>
              </a:rPr>
              <a:t>padding</a:t>
            </a:r>
            <a:r>
              <a:rPr lang="es-ES" b="0" i="0" dirty="0">
                <a:solidFill>
                  <a:srgbClr val="333333"/>
                </a:solidFill>
                <a:effectLst/>
                <a:latin typeface="Helvetica Neue"/>
              </a:rPr>
              <a:t> es el espacio en blanco alrededor del contenido y podemos controlar su </a:t>
            </a:r>
            <a:r>
              <a:rPr lang="es-ES" b="0" i="0" dirty="0" err="1">
                <a:solidFill>
                  <a:srgbClr val="333333"/>
                </a:solidFill>
                <a:effectLst/>
                <a:latin typeface="Helvetica Neue"/>
              </a:rPr>
              <a:t>tamañano</a:t>
            </a:r>
            <a:r>
              <a:rPr lang="es-ES" b="0" i="0" dirty="0">
                <a:solidFill>
                  <a:srgbClr val="333333"/>
                </a:solidFill>
                <a:effectLst/>
                <a:latin typeface="Helvetica Neue"/>
              </a:rPr>
              <a:t> con la propiedad </a:t>
            </a:r>
            <a:r>
              <a:rPr lang="es-ES" b="0" i="0" dirty="0" err="1">
                <a:solidFill>
                  <a:srgbClr val="333333"/>
                </a:solidFill>
                <a:effectLst/>
                <a:latin typeface="Helvetica Neue"/>
              </a:rPr>
              <a:t>padding</a:t>
            </a:r>
            <a:r>
              <a:rPr lang="es-ES" b="0" i="0" dirty="0">
                <a:solidFill>
                  <a:srgbClr val="333333"/>
                </a:solidFill>
                <a:effectLst/>
                <a:latin typeface="Helvetica Neue"/>
              </a:rPr>
              <a:t> y otras relacionadas.</a:t>
            </a:r>
          </a:p>
          <a:p>
            <a:pPr algn="l">
              <a:buFont typeface="Arial" panose="020B0604020202020204" pitchFamily="34" charset="0"/>
              <a:buChar char="•"/>
            </a:pPr>
            <a:r>
              <a:rPr lang="es-ES" b="1" i="0" dirty="0">
                <a:solidFill>
                  <a:srgbClr val="000000"/>
                </a:solidFill>
                <a:effectLst/>
                <a:latin typeface="Helvetica Neue"/>
              </a:rPr>
              <a:t>Borde</a:t>
            </a:r>
            <a:r>
              <a:rPr lang="es-ES" b="0" i="0" dirty="0">
                <a:solidFill>
                  <a:srgbClr val="333333"/>
                </a:solidFill>
                <a:effectLst/>
                <a:latin typeface="Helvetica Neue"/>
              </a:rPr>
              <a:t>: Envuelve el contenido y el relleno de la caja. Es controlado por la propiedad </a:t>
            </a:r>
            <a:r>
              <a:rPr lang="es-ES" b="0" i="0" dirty="0" err="1">
                <a:solidFill>
                  <a:srgbClr val="333333"/>
                </a:solidFill>
                <a:effectLst/>
                <a:latin typeface="Helvetica Neue"/>
              </a:rPr>
              <a:t>border</a:t>
            </a:r>
            <a:r>
              <a:rPr lang="es-ES" b="0" i="0" dirty="0">
                <a:solidFill>
                  <a:srgbClr val="333333"/>
                </a:solidFill>
                <a:effectLst/>
                <a:latin typeface="Helvetica Neue"/>
              </a:rPr>
              <a:t> y otras relacionadas.</a:t>
            </a:r>
          </a:p>
          <a:p>
            <a:pPr algn="l">
              <a:buFont typeface="Arial" panose="020B0604020202020204" pitchFamily="34" charset="0"/>
              <a:buChar char="•"/>
            </a:pPr>
            <a:r>
              <a:rPr lang="es-ES" b="1" i="0" dirty="0">
                <a:solidFill>
                  <a:srgbClr val="000000"/>
                </a:solidFill>
                <a:effectLst/>
                <a:latin typeface="Helvetica Neue"/>
              </a:rPr>
              <a:t>Margen</a:t>
            </a:r>
            <a:r>
              <a:rPr lang="es-ES" b="0" i="0" dirty="0">
                <a:solidFill>
                  <a:srgbClr val="333333"/>
                </a:solidFill>
                <a:effectLst/>
                <a:latin typeface="Helvetica Neue"/>
              </a:rPr>
              <a:t>: Es la capa más externa y envuelve el contenido, el relleno y el borde como espacio en blanco entre la caja y otros elementos. Controlamos su tamaño con la propiedad </a:t>
            </a:r>
            <a:r>
              <a:rPr lang="es-ES" b="0" i="0" dirty="0" err="1">
                <a:solidFill>
                  <a:srgbClr val="333333"/>
                </a:solidFill>
                <a:effectLst/>
                <a:latin typeface="Helvetica Neue"/>
              </a:rPr>
              <a:t>margin</a:t>
            </a:r>
            <a:r>
              <a:rPr lang="es-ES" b="0" i="0" dirty="0">
                <a:solidFill>
                  <a:srgbClr val="333333"/>
                </a:solidFill>
                <a:effectLst/>
                <a:latin typeface="Helvetica Neue"/>
              </a:rPr>
              <a:t> y otras relacionadas.</a:t>
            </a:r>
          </a:p>
          <a:p>
            <a:endParaRPr lang="es-ES" b="0" dirty="0"/>
          </a:p>
        </p:txBody>
      </p:sp>
      <p:sp>
        <p:nvSpPr>
          <p:cNvPr id="4" name="Slide Number Placeholder 3"/>
          <p:cNvSpPr>
            <a:spLocks noGrp="1"/>
          </p:cNvSpPr>
          <p:nvPr>
            <p:ph type="sldNum" sz="quarter" idx="5"/>
          </p:nvPr>
        </p:nvSpPr>
        <p:spPr/>
        <p:txBody>
          <a:bodyPr/>
          <a:lstStyle/>
          <a:p>
            <a:fld id="{D7B2E3C7-4DED-451B-AD6F-BFB932FF2CAD}" type="slidenum">
              <a:rPr lang="es-ES" smtClean="0"/>
              <a:t>4</a:t>
            </a:fld>
            <a:endParaRPr lang="es-ES" dirty="0"/>
          </a:p>
        </p:txBody>
      </p:sp>
    </p:spTree>
    <p:extLst>
      <p:ext uri="{BB962C8B-B14F-4D97-AF65-F5344CB8AC3E}">
        <p14:creationId xmlns:p14="http://schemas.microsoft.com/office/powerpoint/2010/main" val="1590598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27343B"/>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27343B"/>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27343B"/>
              </a:solidFill>
              <a:effectLst/>
              <a:latin typeface="Open Sans" panose="020B0606030504020204" pitchFamily="34" charset="0"/>
            </a:endParaRPr>
          </a:p>
        </p:txBody>
      </p:sp>
      <p:sp>
        <p:nvSpPr>
          <p:cNvPr id="4" name="Slide Number Placeholder 3"/>
          <p:cNvSpPr>
            <a:spLocks noGrp="1"/>
          </p:cNvSpPr>
          <p:nvPr>
            <p:ph type="sldNum" sz="quarter" idx="5"/>
          </p:nvPr>
        </p:nvSpPr>
        <p:spPr/>
        <p:txBody>
          <a:bodyPr/>
          <a:lstStyle/>
          <a:p>
            <a:fld id="{D7B2E3C7-4DED-451B-AD6F-BFB932FF2CAD}" type="slidenum">
              <a:rPr lang="es-ES" smtClean="0"/>
              <a:t>5</a:t>
            </a:fld>
            <a:endParaRPr lang="es-ES" dirty="0"/>
          </a:p>
        </p:txBody>
      </p:sp>
    </p:spTree>
    <p:extLst>
      <p:ext uri="{BB962C8B-B14F-4D97-AF65-F5344CB8AC3E}">
        <p14:creationId xmlns:p14="http://schemas.microsoft.com/office/powerpoint/2010/main" val="11052079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333333"/>
                </a:solidFill>
                <a:effectLst/>
                <a:latin typeface="Helvetica Neue"/>
              </a:rPr>
              <a:t>El espacio que ocupa nuestra caja usando el modelo de cajas estándar será en realidad de 410 </a:t>
            </a:r>
            <a:r>
              <a:rPr lang="es-ES" b="0" i="0" dirty="0" err="1">
                <a:solidFill>
                  <a:srgbClr val="333333"/>
                </a:solidFill>
                <a:effectLst/>
                <a:latin typeface="Helvetica Neue"/>
              </a:rPr>
              <a:t>px</a:t>
            </a:r>
            <a:r>
              <a:rPr lang="es-ES" b="0" i="0" dirty="0">
                <a:solidFill>
                  <a:srgbClr val="333333"/>
                </a:solidFill>
                <a:effectLst/>
                <a:latin typeface="Helvetica Neue"/>
              </a:rPr>
              <a:t> (350 + 25 + 25 + 5 + 5); y su altura, de 210 </a:t>
            </a:r>
            <a:r>
              <a:rPr lang="es-ES" b="0" i="0" dirty="0" err="1">
                <a:solidFill>
                  <a:srgbClr val="333333"/>
                </a:solidFill>
                <a:effectLst/>
                <a:latin typeface="Helvetica Neue"/>
              </a:rPr>
              <a:t>px</a:t>
            </a:r>
            <a:r>
              <a:rPr lang="es-ES" b="0" i="0" dirty="0">
                <a:solidFill>
                  <a:srgbClr val="333333"/>
                </a:solidFill>
                <a:effectLst/>
                <a:latin typeface="Helvetica Neue"/>
              </a:rPr>
              <a:t> (150 + 25 + 25 + 5 + 5), porque el área de relleno y el borde se añaden al ancho que se utiliza para el contenido de la caja</a:t>
            </a:r>
            <a:endParaRPr lang="es-ES" b="0" dirty="0"/>
          </a:p>
        </p:txBody>
      </p:sp>
      <p:sp>
        <p:nvSpPr>
          <p:cNvPr id="4" name="Slide Number Placeholder 3"/>
          <p:cNvSpPr>
            <a:spLocks noGrp="1"/>
          </p:cNvSpPr>
          <p:nvPr>
            <p:ph type="sldNum" sz="quarter" idx="5"/>
          </p:nvPr>
        </p:nvSpPr>
        <p:spPr/>
        <p:txBody>
          <a:bodyPr/>
          <a:lstStyle/>
          <a:p>
            <a:fld id="{D7B2E3C7-4DED-451B-AD6F-BFB932FF2CAD}" type="slidenum">
              <a:rPr lang="es-ES" smtClean="0"/>
              <a:t>6</a:t>
            </a:fld>
            <a:endParaRPr lang="es-ES" dirty="0"/>
          </a:p>
        </p:txBody>
      </p:sp>
    </p:spTree>
    <p:extLst>
      <p:ext uri="{BB962C8B-B14F-4D97-AF65-F5344CB8AC3E}">
        <p14:creationId xmlns:p14="http://schemas.microsoft.com/office/powerpoint/2010/main" val="3722698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333333"/>
                </a:solidFill>
                <a:effectLst/>
                <a:latin typeface="Helvetica Neue"/>
              </a:rPr>
              <a:t>El espacio que ocupa nuestra caja usando el modelo de cajas estándar será en realidad de 410 </a:t>
            </a:r>
            <a:r>
              <a:rPr lang="es-ES" b="0" i="0" dirty="0" err="1">
                <a:solidFill>
                  <a:srgbClr val="333333"/>
                </a:solidFill>
                <a:effectLst/>
                <a:latin typeface="Helvetica Neue"/>
              </a:rPr>
              <a:t>px</a:t>
            </a:r>
            <a:r>
              <a:rPr lang="es-ES" b="0" i="0" dirty="0">
                <a:solidFill>
                  <a:srgbClr val="333333"/>
                </a:solidFill>
                <a:effectLst/>
                <a:latin typeface="Helvetica Neue"/>
              </a:rPr>
              <a:t> (350 + 25 + 25 + 5 + 5); y su altura, de 210 </a:t>
            </a:r>
            <a:r>
              <a:rPr lang="es-ES" b="0" i="0" dirty="0" err="1">
                <a:solidFill>
                  <a:srgbClr val="333333"/>
                </a:solidFill>
                <a:effectLst/>
                <a:latin typeface="Helvetica Neue"/>
              </a:rPr>
              <a:t>px</a:t>
            </a:r>
            <a:r>
              <a:rPr lang="es-ES" b="0" i="0" dirty="0">
                <a:solidFill>
                  <a:srgbClr val="333333"/>
                </a:solidFill>
                <a:effectLst/>
                <a:latin typeface="Helvetica Neue"/>
              </a:rPr>
              <a:t> (150 + 25 + 25 + 5 + 5), porque el área de relleno y el borde se añaden al ancho que se utiliza para el contenido de la caja</a:t>
            </a:r>
            <a:endParaRPr lang="es-ES" b="0" dirty="0"/>
          </a:p>
        </p:txBody>
      </p:sp>
      <p:sp>
        <p:nvSpPr>
          <p:cNvPr id="4" name="Slide Number Placeholder 3"/>
          <p:cNvSpPr>
            <a:spLocks noGrp="1"/>
          </p:cNvSpPr>
          <p:nvPr>
            <p:ph type="sldNum" sz="quarter" idx="5"/>
          </p:nvPr>
        </p:nvSpPr>
        <p:spPr/>
        <p:txBody>
          <a:bodyPr/>
          <a:lstStyle/>
          <a:p>
            <a:fld id="{D7B2E3C7-4DED-451B-AD6F-BFB932FF2CAD}" type="slidenum">
              <a:rPr lang="es-ES" smtClean="0"/>
              <a:t>7</a:t>
            </a:fld>
            <a:endParaRPr lang="es-ES" dirty="0"/>
          </a:p>
        </p:txBody>
      </p:sp>
    </p:spTree>
    <p:extLst>
      <p:ext uri="{BB962C8B-B14F-4D97-AF65-F5344CB8AC3E}">
        <p14:creationId xmlns:p14="http://schemas.microsoft.com/office/powerpoint/2010/main" val="2851243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0" dirty="0">
              <a:solidFill>
                <a:srgbClr val="93A8AC"/>
              </a:solidFill>
              <a:effectLst/>
              <a:latin typeface="DejaVu Sans Mono"/>
            </a:endParaRPr>
          </a:p>
          <a:p>
            <a:endParaRPr lang="es-ES" b="0" dirty="0">
              <a:solidFill>
                <a:srgbClr val="E6E6E6"/>
              </a:solidFill>
              <a:effectLst/>
              <a:latin typeface="DejaVu Sans Mono"/>
            </a:endParaRPr>
          </a:p>
          <a:p>
            <a:endParaRPr lang="es-ES" b="0" dirty="0"/>
          </a:p>
          <a:p>
            <a:endParaRPr lang="es-ES" b="0" dirty="0"/>
          </a:p>
        </p:txBody>
      </p:sp>
      <p:sp>
        <p:nvSpPr>
          <p:cNvPr id="4" name="Slide Number Placeholder 3"/>
          <p:cNvSpPr>
            <a:spLocks noGrp="1"/>
          </p:cNvSpPr>
          <p:nvPr>
            <p:ph type="sldNum" sz="quarter" idx="5"/>
          </p:nvPr>
        </p:nvSpPr>
        <p:spPr/>
        <p:txBody>
          <a:bodyPr/>
          <a:lstStyle/>
          <a:p>
            <a:fld id="{D7B2E3C7-4DED-451B-AD6F-BFB932FF2CAD}" type="slidenum">
              <a:rPr lang="es-ES" smtClean="0"/>
              <a:t>8</a:t>
            </a:fld>
            <a:endParaRPr lang="es-ES" dirty="0"/>
          </a:p>
        </p:txBody>
      </p:sp>
    </p:spTree>
    <p:extLst>
      <p:ext uri="{BB962C8B-B14F-4D97-AF65-F5344CB8AC3E}">
        <p14:creationId xmlns:p14="http://schemas.microsoft.com/office/powerpoint/2010/main" val="1474034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27343B"/>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27343B"/>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27343B"/>
              </a:solidFill>
              <a:effectLst/>
              <a:latin typeface="Open Sans" panose="020B0606030504020204" pitchFamily="34" charset="0"/>
            </a:endParaRPr>
          </a:p>
        </p:txBody>
      </p:sp>
      <p:sp>
        <p:nvSpPr>
          <p:cNvPr id="4" name="Slide Number Placeholder 3"/>
          <p:cNvSpPr>
            <a:spLocks noGrp="1"/>
          </p:cNvSpPr>
          <p:nvPr>
            <p:ph type="sldNum" sz="quarter" idx="5"/>
          </p:nvPr>
        </p:nvSpPr>
        <p:spPr/>
        <p:txBody>
          <a:bodyPr/>
          <a:lstStyle/>
          <a:p>
            <a:fld id="{D7B2E3C7-4DED-451B-AD6F-BFB932FF2CAD}" type="slidenum">
              <a:rPr lang="es-ES" smtClean="0"/>
              <a:t>9</a:t>
            </a:fld>
            <a:endParaRPr lang="es-ES" dirty="0"/>
          </a:p>
        </p:txBody>
      </p:sp>
    </p:spTree>
    <p:extLst>
      <p:ext uri="{BB962C8B-B14F-4D97-AF65-F5344CB8AC3E}">
        <p14:creationId xmlns:p14="http://schemas.microsoft.com/office/powerpoint/2010/main" val="3534300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95300" y="2847976"/>
            <a:ext cx="7772400" cy="933449"/>
          </a:xfrm>
        </p:spPr>
        <p:txBody>
          <a:bodyPr>
            <a:normAutofit/>
          </a:bodyPr>
          <a:lstStyle/>
          <a:p>
            <a:pPr algn="l"/>
            <a:r>
              <a:rPr lang="en-US" sz="7200" spc="-300" dirty="0" err="1">
                <a:latin typeface="Neo Sans Std Medium"/>
                <a:cs typeface="Neo Sans Std Medium"/>
              </a:rPr>
              <a:t>Título</a:t>
            </a:r>
            <a:endParaRPr lang="en-US" sz="7200" spc="-300" dirty="0">
              <a:latin typeface="Neo Sans Std Medium"/>
              <a:cs typeface="Neo Sans Std Medium"/>
            </a:endParaRPr>
          </a:p>
        </p:txBody>
      </p:sp>
      <p:sp>
        <p:nvSpPr>
          <p:cNvPr id="8" name="Subtitle 2"/>
          <p:cNvSpPr>
            <a:spLocks noGrp="1"/>
          </p:cNvSpPr>
          <p:nvPr>
            <p:ph type="subTitle" idx="1" hasCustomPrompt="1"/>
          </p:nvPr>
        </p:nvSpPr>
        <p:spPr>
          <a:xfrm>
            <a:off x="533400" y="3657600"/>
            <a:ext cx="8013700" cy="495300"/>
          </a:xfrm>
        </p:spPr>
        <p:txBody>
          <a:bodyPr>
            <a:normAutofit/>
          </a:bodyPr>
          <a:lstStyle>
            <a:lvl1pPr marL="0" indent="0">
              <a:buNone/>
              <a:defRPr>
                <a:solidFill>
                  <a:schemeClr val="bg1">
                    <a:lumMod val="50000"/>
                  </a:schemeClr>
                </a:solidFill>
              </a:defRPr>
            </a:lvl1pPr>
          </a:lstStyle>
          <a:p>
            <a:pPr algn="l"/>
            <a:r>
              <a:rPr lang="en-US" sz="2800" dirty="0" err="1">
                <a:latin typeface="Neo Sans Std Light"/>
                <a:cs typeface="Neo Sans Std Light"/>
              </a:rPr>
              <a:t>Subtítulo</a:t>
            </a:r>
            <a:endParaRPr lang="en-US" sz="2800" dirty="0">
              <a:latin typeface="Neo Sans Std Light"/>
              <a:cs typeface="Neo Sans Std Light"/>
            </a:endParaRPr>
          </a:p>
        </p:txBody>
      </p:sp>
    </p:spTree>
    <p:extLst>
      <p:ext uri="{BB962C8B-B14F-4D97-AF65-F5344CB8AC3E}">
        <p14:creationId xmlns:p14="http://schemas.microsoft.com/office/powerpoint/2010/main" val="2160496303"/>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5/19/2021</a:t>
            </a:fld>
            <a:endParaRPr lang="en-US" dirty="0"/>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dirty="0"/>
          </a:p>
        </p:txBody>
      </p:sp>
    </p:spTree>
    <p:extLst>
      <p:ext uri="{BB962C8B-B14F-4D97-AF65-F5344CB8AC3E}">
        <p14:creationId xmlns:p14="http://schemas.microsoft.com/office/powerpoint/2010/main" val="3606463446"/>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5/19/2021</a:t>
            </a:fld>
            <a:endParaRPr lang="en-US" dirty="0"/>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dirty="0"/>
          </a:p>
        </p:txBody>
      </p:sp>
    </p:spTree>
    <p:extLst>
      <p:ext uri="{BB962C8B-B14F-4D97-AF65-F5344CB8AC3E}">
        <p14:creationId xmlns:p14="http://schemas.microsoft.com/office/powerpoint/2010/main" val="2603008788"/>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5/19/2021</a:t>
            </a:fld>
            <a:endParaRPr lang="en-US" dirty="0"/>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dirty="0"/>
          </a:p>
        </p:txBody>
      </p:sp>
    </p:spTree>
    <p:extLst>
      <p:ext uri="{BB962C8B-B14F-4D97-AF65-F5344CB8AC3E}">
        <p14:creationId xmlns:p14="http://schemas.microsoft.com/office/powerpoint/2010/main" val="3796857351"/>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s-ES"/>
              <a:t>Haga clic para modificar el estilo de título del patrón</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5/19/2021</a:t>
            </a:fld>
            <a:endParaRPr lang="en-US" dirty="0"/>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dirty="0"/>
          </a:p>
        </p:txBody>
      </p:sp>
    </p:spTree>
    <p:extLst>
      <p:ext uri="{BB962C8B-B14F-4D97-AF65-F5344CB8AC3E}">
        <p14:creationId xmlns:p14="http://schemas.microsoft.com/office/powerpoint/2010/main" val="1483882652"/>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5/19/2021</a:t>
            </a:fld>
            <a:endParaRPr lang="en-US" dirty="0"/>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dirty="0"/>
          </a:p>
        </p:txBody>
      </p:sp>
    </p:spTree>
    <p:extLst>
      <p:ext uri="{BB962C8B-B14F-4D97-AF65-F5344CB8AC3E}">
        <p14:creationId xmlns:p14="http://schemas.microsoft.com/office/powerpoint/2010/main" val="315558282"/>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5/19/2021</a:t>
            </a:fld>
            <a:endParaRPr lang="en-US" dirty="0"/>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dirty="0"/>
          </a:p>
        </p:txBody>
      </p:sp>
    </p:spTree>
    <p:extLst>
      <p:ext uri="{BB962C8B-B14F-4D97-AF65-F5344CB8AC3E}">
        <p14:creationId xmlns:p14="http://schemas.microsoft.com/office/powerpoint/2010/main" val="2587623240"/>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5/19/2021</a:t>
            </a:fld>
            <a:endParaRPr lang="en-US" dirty="0"/>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dirty="0"/>
          </a:p>
        </p:txBody>
      </p:sp>
    </p:spTree>
    <p:extLst>
      <p:ext uri="{BB962C8B-B14F-4D97-AF65-F5344CB8AC3E}">
        <p14:creationId xmlns:p14="http://schemas.microsoft.com/office/powerpoint/2010/main" val="3576790227"/>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5/19/2021</a:t>
            </a:fld>
            <a:endParaRPr lang="en-US" dirty="0"/>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dirty="0"/>
          </a:p>
        </p:txBody>
      </p:sp>
    </p:spTree>
    <p:extLst>
      <p:ext uri="{BB962C8B-B14F-4D97-AF65-F5344CB8AC3E}">
        <p14:creationId xmlns:p14="http://schemas.microsoft.com/office/powerpoint/2010/main" val="1441582491"/>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s-ES"/>
              <a:t>Haga clic para modificar el estilo de título del patrón</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5/19/2021</a:t>
            </a:fld>
            <a:endParaRPr lang="en-US" dirty="0"/>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dirty="0"/>
          </a:p>
        </p:txBody>
      </p:sp>
    </p:spTree>
    <p:extLst>
      <p:ext uri="{BB962C8B-B14F-4D97-AF65-F5344CB8AC3E}">
        <p14:creationId xmlns:p14="http://schemas.microsoft.com/office/powerpoint/2010/main" val="2068148069"/>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s-ES"/>
              <a:t>Haga clic para modificar el estilo de título del patrón</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5/19/2021</a:t>
            </a:fld>
            <a:endParaRPr lang="en-US" dirty="0"/>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dirty="0"/>
          </a:p>
        </p:txBody>
      </p:sp>
    </p:spTree>
    <p:extLst>
      <p:ext uri="{BB962C8B-B14F-4D97-AF65-F5344CB8AC3E}">
        <p14:creationId xmlns:p14="http://schemas.microsoft.com/office/powerpoint/2010/main" val="3206877624"/>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063229"/>
            <a:ext cx="8229600" cy="857250"/>
          </a:xfrm>
          <a:prstGeom prst="rect">
            <a:avLst/>
          </a:prstGeom>
        </p:spPr>
        <p:txBody>
          <a:bodyPr vert="horz" lIns="91440" tIns="45720" rIns="91440" bIns="45720" rtlCol="0" anchor="ctr">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457200" y="2175803"/>
            <a:ext cx="8229600" cy="2156675"/>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4020495098"/>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p:titleStyle>
    <p:bodyStyle>
      <a:lvl1pPr marL="0" indent="0" algn="l" defTabSz="457200" rtl="0" eaLnBrk="1" latinLnBrk="0" hangingPunct="1">
        <a:spcBef>
          <a:spcPct val="20000"/>
        </a:spcBef>
        <a:buFont typeface="Arial"/>
        <a:buNone/>
        <a:defRPr sz="3200" b="0" i="0" kern="1200">
          <a:solidFill>
            <a:schemeClr val="tx1"/>
          </a:solidFill>
          <a:latin typeface="Neo Sans Std"/>
          <a:ea typeface="+mn-ea"/>
          <a:cs typeface="Neo Sans Std"/>
        </a:defRPr>
      </a:lvl1pPr>
      <a:lvl2pPr marL="457200" indent="0" algn="l" defTabSz="457200" rtl="0" eaLnBrk="1" latinLnBrk="0" hangingPunct="1">
        <a:spcBef>
          <a:spcPct val="20000"/>
        </a:spcBef>
        <a:buFont typeface="Arial"/>
        <a:buNone/>
        <a:defRPr sz="2800" b="0" i="0" kern="1200">
          <a:solidFill>
            <a:schemeClr val="tx1"/>
          </a:solidFill>
          <a:latin typeface="Neo Sans Std"/>
          <a:ea typeface="+mn-ea"/>
          <a:cs typeface="Neo Sans Std"/>
        </a:defRPr>
      </a:lvl2pPr>
      <a:lvl3pPr marL="914400" indent="0" algn="l" defTabSz="457200" rtl="0" eaLnBrk="1" latinLnBrk="0" hangingPunct="1">
        <a:spcBef>
          <a:spcPct val="20000"/>
        </a:spcBef>
        <a:buFont typeface="Arial"/>
        <a:buNone/>
        <a:defRPr sz="2400" b="0" i="0" kern="1200">
          <a:solidFill>
            <a:schemeClr val="tx1"/>
          </a:solidFill>
          <a:latin typeface="Neo Sans Std"/>
          <a:ea typeface="+mn-ea"/>
          <a:cs typeface="Neo Sans Std"/>
        </a:defRPr>
      </a:lvl3pPr>
      <a:lvl4pPr marL="1371600" indent="0" algn="l" defTabSz="457200" rtl="0" eaLnBrk="1" latinLnBrk="0" hangingPunct="1">
        <a:spcBef>
          <a:spcPct val="20000"/>
        </a:spcBef>
        <a:buFont typeface="Arial"/>
        <a:buNone/>
        <a:defRPr sz="2000" b="0" i="0" kern="1200">
          <a:solidFill>
            <a:schemeClr val="tx1"/>
          </a:solidFill>
          <a:latin typeface="Neo Sans Std"/>
          <a:ea typeface="+mn-ea"/>
          <a:cs typeface="Neo Sans Std"/>
        </a:defRPr>
      </a:lvl4pPr>
      <a:lvl5pPr marL="1828800" indent="0" algn="l" defTabSz="457200" rtl="0" eaLnBrk="1" latinLnBrk="0" hangingPunct="1">
        <a:spcBef>
          <a:spcPct val="20000"/>
        </a:spcBef>
        <a:buFont typeface="Arial"/>
        <a:buNone/>
        <a:defRPr sz="2000" b="0" i="0" kern="1200">
          <a:solidFill>
            <a:schemeClr val="tx1"/>
          </a:solidFill>
          <a:latin typeface="Neo Sans Std"/>
          <a:ea typeface="+mn-ea"/>
          <a:cs typeface="Neo Sans Std"/>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hyperlink" Target="https://github.com/lemoncode"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2.svg"/><Relationship Id="rId9"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pn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78557BC-75CE-4181-9589-2628A4A7F07D}"/>
              </a:ext>
            </a:extLst>
          </p:cNvPr>
          <p:cNvSpPr/>
          <p:nvPr/>
        </p:nvSpPr>
        <p:spPr>
          <a:xfrm>
            <a:off x="0" y="3443908"/>
            <a:ext cx="9144000" cy="1699591"/>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sp>
        <p:nvSpPr>
          <p:cNvPr id="15" name="Title 1">
            <a:extLst>
              <a:ext uri="{FF2B5EF4-FFF2-40B4-BE49-F238E27FC236}">
                <a16:creationId xmlns:a16="http://schemas.microsoft.com/office/drawing/2014/main" id="{86B6CDE2-EADE-430A-81A9-A4C92D7A9C60}"/>
              </a:ext>
            </a:extLst>
          </p:cNvPr>
          <p:cNvSpPr txBox="1">
            <a:spLocks/>
          </p:cNvSpPr>
          <p:nvPr/>
        </p:nvSpPr>
        <p:spPr>
          <a:xfrm>
            <a:off x="572755" y="2270925"/>
            <a:ext cx="8320419" cy="1170605"/>
          </a:xfrm>
          <a:prstGeom prst="rect">
            <a:avLst/>
          </a:prstGeom>
        </p:spPr>
        <p:txBody>
          <a:bodyPr vert="horz" wrap="square" lIns="0" tIns="45720" rIns="91440" bIns="45720" rtlCol="0" anchor="t" anchorCtr="0">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pPr>
              <a:tabLst>
                <a:tab pos="90488" algn="l"/>
              </a:tabLst>
            </a:pPr>
            <a:r>
              <a:rPr lang="en-US" sz="7200" spc="-300" dirty="0" err="1">
                <a:solidFill>
                  <a:schemeClr val="bg1">
                    <a:lumMod val="50000"/>
                  </a:schemeClr>
                </a:solidFill>
                <a:effectLst/>
                <a:latin typeface="Montserrat SemiBold" panose="00000700000000000000" pitchFamily="2" charset="0"/>
              </a:rPr>
              <a:t>Modelo</a:t>
            </a:r>
            <a:r>
              <a:rPr lang="en-US" sz="7200" spc="-300" dirty="0">
                <a:solidFill>
                  <a:schemeClr val="bg1">
                    <a:lumMod val="50000"/>
                  </a:schemeClr>
                </a:solidFill>
                <a:effectLst/>
                <a:latin typeface="Montserrat SemiBold" panose="00000700000000000000" pitchFamily="2" charset="0"/>
              </a:rPr>
              <a:t> de </a:t>
            </a:r>
            <a:r>
              <a:rPr lang="en-US" sz="7200" spc="-300" dirty="0" err="1">
                <a:solidFill>
                  <a:schemeClr val="bg1">
                    <a:lumMod val="50000"/>
                  </a:schemeClr>
                </a:solidFill>
                <a:effectLst/>
                <a:latin typeface="Montserrat SemiBold" panose="00000700000000000000" pitchFamily="2" charset="0"/>
              </a:rPr>
              <a:t>caja</a:t>
            </a:r>
            <a:endParaRPr lang="en-US" sz="7200" spc="-300" dirty="0">
              <a:solidFill>
                <a:schemeClr val="bg1">
                  <a:lumMod val="50000"/>
                </a:schemeClr>
              </a:solidFill>
              <a:effectLst/>
              <a:latin typeface="Montserrat SemiBold" panose="00000700000000000000" pitchFamily="2" charset="0"/>
            </a:endParaRPr>
          </a:p>
        </p:txBody>
      </p:sp>
      <p:sp>
        <p:nvSpPr>
          <p:cNvPr id="17" name="Title 1">
            <a:extLst>
              <a:ext uri="{FF2B5EF4-FFF2-40B4-BE49-F238E27FC236}">
                <a16:creationId xmlns:a16="http://schemas.microsoft.com/office/drawing/2014/main" id="{1E846C75-EA81-4B08-9B7A-76A26EDBBCE3}"/>
              </a:ext>
            </a:extLst>
          </p:cNvPr>
          <p:cNvSpPr txBox="1">
            <a:spLocks/>
          </p:cNvSpPr>
          <p:nvPr/>
        </p:nvSpPr>
        <p:spPr>
          <a:xfrm>
            <a:off x="607926" y="3442251"/>
            <a:ext cx="8285248" cy="756000"/>
          </a:xfrm>
          <a:prstGeom prst="rect">
            <a:avLst/>
          </a:prstGeom>
        </p:spPr>
        <p:txBody>
          <a:bodyPr vert="horz" lIns="0" tIns="45720" rIns="91440" bIns="45720" rtlCol="0" anchor="b">
            <a:normAutofit fontScale="97500"/>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endParaRPr lang="en-US" sz="4000" spc="-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 name="Gráfico 9">
            <a:extLst>
              <a:ext uri="{FF2B5EF4-FFF2-40B4-BE49-F238E27FC236}">
                <a16:creationId xmlns:a16="http://schemas.microsoft.com/office/drawing/2014/main" id="{E94D9FF3-C3BC-45FD-BE97-970A880FF2F0}"/>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50688" t="-754" r="13873" b="52337"/>
          <a:stretch/>
        </p:blipFill>
        <p:spPr>
          <a:xfrm rot="16200000">
            <a:off x="7481612" y="3481111"/>
            <a:ext cx="1701968" cy="1622809"/>
          </a:xfrm>
          <a:prstGeom prst="rect">
            <a:avLst/>
          </a:prstGeom>
        </p:spPr>
      </p:pic>
      <p:sp>
        <p:nvSpPr>
          <p:cNvPr id="6" name="Title 1">
            <a:extLst>
              <a:ext uri="{FF2B5EF4-FFF2-40B4-BE49-F238E27FC236}">
                <a16:creationId xmlns:a16="http://schemas.microsoft.com/office/drawing/2014/main" id="{E6A1BA4C-967C-4335-B891-4613818B9D1D}"/>
              </a:ext>
            </a:extLst>
          </p:cNvPr>
          <p:cNvSpPr txBox="1">
            <a:spLocks/>
          </p:cNvSpPr>
          <p:nvPr/>
        </p:nvSpPr>
        <p:spPr>
          <a:xfrm>
            <a:off x="572755" y="3695971"/>
            <a:ext cx="8285248" cy="756000"/>
          </a:xfrm>
          <a:prstGeom prst="rect">
            <a:avLst/>
          </a:prstGeom>
        </p:spPr>
        <p:txBody>
          <a:bodyPr vert="horz" lIns="0" tIns="45720" rIns="91440" bIns="45720" rtlCol="0" anchor="b">
            <a:normAutofit fontScale="97500"/>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r>
              <a:rPr lang="en-US" sz="4000" spc="-200" dirty="0" err="1">
                <a:latin typeface="Open Sans" panose="020B0606030504020204" pitchFamily="34" charset="0"/>
                <a:ea typeface="Open Sans" panose="020B0606030504020204" pitchFamily="34" charset="0"/>
                <a:cs typeface="Open Sans" panose="020B0606030504020204" pitchFamily="34" charset="0"/>
              </a:rPr>
              <a:t>Modelo</a:t>
            </a:r>
            <a:r>
              <a:rPr lang="en-US" sz="4000" spc="-200" dirty="0">
                <a:latin typeface="Open Sans" panose="020B0606030504020204" pitchFamily="34" charset="0"/>
                <a:ea typeface="Open Sans" panose="020B0606030504020204" pitchFamily="34" charset="0"/>
                <a:cs typeface="Open Sans" panose="020B0606030504020204" pitchFamily="34" charset="0"/>
              </a:rPr>
              <a:t> de </a:t>
            </a:r>
            <a:r>
              <a:rPr lang="en-US" sz="4000" spc="-200" dirty="0" err="1">
                <a:latin typeface="Open Sans" panose="020B0606030504020204" pitchFamily="34" charset="0"/>
                <a:ea typeface="Open Sans" panose="020B0606030504020204" pitchFamily="34" charset="0"/>
                <a:cs typeface="Open Sans" panose="020B0606030504020204" pitchFamily="34" charset="0"/>
              </a:rPr>
              <a:t>caja</a:t>
            </a:r>
            <a:r>
              <a:rPr lang="en-US" sz="4000" spc="-200" dirty="0">
                <a:latin typeface="Open Sans" panose="020B0606030504020204" pitchFamily="34" charset="0"/>
                <a:ea typeface="Open Sans" panose="020B0606030504020204" pitchFamily="34" charset="0"/>
                <a:cs typeface="Open Sans" panose="020B0606030504020204" pitchFamily="34" charset="0"/>
              </a:rPr>
              <a:t> y </a:t>
            </a:r>
            <a:r>
              <a:rPr lang="en-US" sz="4000" spc="-200" dirty="0" err="1">
                <a:latin typeface="Open Sans" panose="020B0606030504020204" pitchFamily="34" charset="0"/>
                <a:ea typeface="Open Sans" panose="020B0606030504020204" pitchFamily="34" charset="0"/>
                <a:cs typeface="Open Sans" panose="020B0606030504020204" pitchFamily="34" charset="0"/>
              </a:rPr>
              <a:t>propiedad</a:t>
            </a:r>
            <a:r>
              <a:rPr lang="en-US" sz="4000" spc="-200" dirty="0">
                <a:latin typeface="Open Sans" panose="020B0606030504020204" pitchFamily="34" charset="0"/>
                <a:ea typeface="Open Sans" panose="020B0606030504020204" pitchFamily="34" charset="0"/>
                <a:cs typeface="Open Sans" panose="020B0606030504020204" pitchFamily="34" charset="0"/>
              </a:rPr>
              <a:t> display</a:t>
            </a:r>
          </a:p>
        </p:txBody>
      </p:sp>
    </p:spTree>
    <p:extLst>
      <p:ext uri="{BB962C8B-B14F-4D97-AF65-F5344CB8AC3E}">
        <p14:creationId xmlns:p14="http://schemas.microsoft.com/office/powerpoint/2010/main" val="3467016336"/>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E838984-290E-47EF-9DE6-F5C301F71F75}"/>
              </a:ext>
            </a:extLst>
          </p:cNvPr>
          <p:cNvSpPr>
            <a:spLocks noGrp="1"/>
          </p:cNvSpPr>
          <p:nvPr>
            <p:ph type="title"/>
          </p:nvPr>
        </p:nvSpPr>
        <p:spPr>
          <a:xfrm>
            <a:off x="647699" y="-1627"/>
            <a:ext cx="8245476" cy="810657"/>
          </a:xfrm>
        </p:spPr>
        <p:txBody>
          <a:bodyPr lIns="0" anchor="b"/>
          <a:lstStyle/>
          <a:p>
            <a:r>
              <a:rPr lang="es-ES_tradnl" sz="4000" spc="-300" dirty="0">
                <a:solidFill>
                  <a:schemeClr val="bg1">
                    <a:lumMod val="50000"/>
                  </a:schemeClr>
                </a:solidFill>
                <a:latin typeface="Montserrat SemiBold" panose="00000700000000000000" pitchFamily="2" charset="0"/>
              </a:rPr>
              <a:t>SVG</a:t>
            </a:r>
          </a:p>
        </p:txBody>
      </p:sp>
      <p:sp>
        <p:nvSpPr>
          <p:cNvPr id="10" name="Rectángulo 9">
            <a:extLst>
              <a:ext uri="{FF2B5EF4-FFF2-40B4-BE49-F238E27FC236}">
                <a16:creationId xmlns:a16="http://schemas.microsoft.com/office/drawing/2014/main" id="{CE97756C-9AD5-4FB0-8EF6-9404CCA553DC}"/>
              </a:ext>
            </a:extLst>
          </p:cNvPr>
          <p:cNvSpPr/>
          <p:nvPr/>
        </p:nvSpPr>
        <p:spPr>
          <a:xfrm>
            <a:off x="0" y="0"/>
            <a:ext cx="254000" cy="5143500"/>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sp>
        <p:nvSpPr>
          <p:cNvPr id="11" name="Forma libre: forma 10">
            <a:extLst>
              <a:ext uri="{FF2B5EF4-FFF2-40B4-BE49-F238E27FC236}">
                <a16:creationId xmlns:a16="http://schemas.microsoft.com/office/drawing/2014/main" id="{CEC290B7-C94E-406A-9476-885E7ACFF928}"/>
              </a:ext>
            </a:extLst>
          </p:cNvPr>
          <p:cNvSpPr/>
          <p:nvPr/>
        </p:nvSpPr>
        <p:spPr>
          <a:xfrm>
            <a:off x="647694" y="1708646"/>
            <a:ext cx="8100127" cy="910451"/>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t>HTML provee elementos que definen encabezados, párrafos, tablas, etc. En forma muy similar, SVG provee elementos para círculos, rectángulos, y curvas simples y     complejas</a:t>
            </a:r>
          </a:p>
        </p:txBody>
      </p:sp>
      <p:sp>
        <p:nvSpPr>
          <p:cNvPr id="12" name="Forma libre: forma 11">
            <a:extLst>
              <a:ext uri="{FF2B5EF4-FFF2-40B4-BE49-F238E27FC236}">
                <a16:creationId xmlns:a16="http://schemas.microsoft.com/office/drawing/2014/main" id="{4B3B559D-5ECB-4647-AEA9-79883BB80EB0}"/>
              </a:ext>
            </a:extLst>
          </p:cNvPr>
          <p:cNvSpPr/>
          <p:nvPr/>
        </p:nvSpPr>
        <p:spPr>
          <a:xfrm>
            <a:off x="647691" y="861158"/>
            <a:ext cx="8100127" cy="664230"/>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t>SVG es un lenguaje XML, parecido a XHTML, el cual puede ser usado para dibujar    gráficos vectoriales</a:t>
            </a:r>
          </a:p>
        </p:txBody>
      </p:sp>
      <p:sp>
        <p:nvSpPr>
          <p:cNvPr id="22" name="Forma libre: forma 21">
            <a:extLst>
              <a:ext uri="{FF2B5EF4-FFF2-40B4-BE49-F238E27FC236}">
                <a16:creationId xmlns:a16="http://schemas.microsoft.com/office/drawing/2014/main" id="{26A6B916-A78E-4F58-A181-E86A84CB7D84}"/>
              </a:ext>
            </a:extLst>
          </p:cNvPr>
          <p:cNvSpPr/>
          <p:nvPr/>
        </p:nvSpPr>
        <p:spPr>
          <a:xfrm>
            <a:off x="647691" y="3403622"/>
            <a:ext cx="8100126" cy="664230"/>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t>El formato SVG nos brinda la ventaja de escalado sin pérdida y la posibilidad de cambiar ciertas propiedades como el color mediante código</a:t>
            </a:r>
          </a:p>
        </p:txBody>
      </p:sp>
      <p:sp>
        <p:nvSpPr>
          <p:cNvPr id="23" name="Forma libre: forma 22">
            <a:extLst>
              <a:ext uri="{FF2B5EF4-FFF2-40B4-BE49-F238E27FC236}">
                <a16:creationId xmlns:a16="http://schemas.microsoft.com/office/drawing/2014/main" id="{68A20526-3CE6-4432-9A2C-BB5A66AF8404}"/>
              </a:ext>
            </a:extLst>
          </p:cNvPr>
          <p:cNvSpPr/>
          <p:nvPr/>
        </p:nvSpPr>
        <p:spPr>
          <a:xfrm>
            <a:off x="647692" y="2802355"/>
            <a:ext cx="8100127" cy="418009"/>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t>SVG es soportado en todos los navegadores modernos</a:t>
            </a:r>
          </a:p>
        </p:txBody>
      </p:sp>
      <p:sp>
        <p:nvSpPr>
          <p:cNvPr id="24" name="Forma libre: forma 23">
            <a:extLst>
              <a:ext uri="{FF2B5EF4-FFF2-40B4-BE49-F238E27FC236}">
                <a16:creationId xmlns:a16="http://schemas.microsoft.com/office/drawing/2014/main" id="{943253E4-BD0B-44BA-AEC4-A7FA90EA7885}"/>
              </a:ext>
            </a:extLst>
          </p:cNvPr>
          <p:cNvSpPr/>
          <p:nvPr/>
        </p:nvSpPr>
        <p:spPr>
          <a:xfrm>
            <a:off x="647693" y="4287206"/>
            <a:ext cx="8100127" cy="664230"/>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t>SVG soporta gradientes, rotaciones, efectos de filtro, animaciones, interactividad      con JavaScript, añadir texto y más</a:t>
            </a:r>
          </a:p>
        </p:txBody>
      </p:sp>
    </p:spTree>
    <p:extLst>
      <p:ext uri="{BB962C8B-B14F-4D97-AF65-F5344CB8AC3E}">
        <p14:creationId xmlns:p14="http://schemas.microsoft.com/office/powerpoint/2010/main" val="37178460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2" grpId="0" animBg="1"/>
      <p:bldP spid="23" grpId="0" animBg="1"/>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CB1B95D7-24C4-4A71-87BD-907CD9D1305E}"/>
              </a:ext>
            </a:extLst>
          </p:cNvPr>
          <p:cNvPicPr>
            <a:picLocks noChangeAspect="1"/>
          </p:cNvPicPr>
          <p:nvPr/>
        </p:nvPicPr>
        <p:blipFill>
          <a:blip r:embed="rId3"/>
          <a:stretch>
            <a:fillRect/>
          </a:stretch>
        </p:blipFill>
        <p:spPr>
          <a:xfrm>
            <a:off x="2740790" y="788750"/>
            <a:ext cx="3810000" cy="2143125"/>
          </a:xfrm>
          <a:prstGeom prst="rect">
            <a:avLst/>
          </a:prstGeom>
        </p:spPr>
      </p:pic>
      <p:sp>
        <p:nvSpPr>
          <p:cNvPr id="7" name="Rectángulo 6">
            <a:extLst>
              <a:ext uri="{FF2B5EF4-FFF2-40B4-BE49-F238E27FC236}">
                <a16:creationId xmlns:a16="http://schemas.microsoft.com/office/drawing/2014/main" id="{2B4C0691-CCF6-4700-A7E5-258D915F9F45}"/>
              </a:ext>
            </a:extLst>
          </p:cNvPr>
          <p:cNvSpPr/>
          <p:nvPr/>
        </p:nvSpPr>
        <p:spPr>
          <a:xfrm rot="5400000">
            <a:off x="4426749" y="1617059"/>
            <a:ext cx="252000" cy="4235115"/>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sp>
        <p:nvSpPr>
          <p:cNvPr id="15" name="Title 1">
            <a:extLst>
              <a:ext uri="{FF2B5EF4-FFF2-40B4-BE49-F238E27FC236}">
                <a16:creationId xmlns:a16="http://schemas.microsoft.com/office/drawing/2014/main" id="{86B6CDE2-EADE-430A-81A9-A4C92D7A9C60}"/>
              </a:ext>
            </a:extLst>
          </p:cNvPr>
          <p:cNvSpPr txBox="1">
            <a:spLocks/>
          </p:cNvSpPr>
          <p:nvPr/>
        </p:nvSpPr>
        <p:spPr>
          <a:xfrm>
            <a:off x="1712018" y="3048844"/>
            <a:ext cx="5867544" cy="712907"/>
          </a:xfrm>
          <a:prstGeom prst="rect">
            <a:avLst/>
          </a:prstGeom>
        </p:spPr>
        <p:txBody>
          <a:bodyPr vert="horz" wrap="square" lIns="0" tIns="45720" rIns="91440" bIns="45720" rtlCol="0" anchor="t" anchorCtr="0">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pPr algn="ctr">
              <a:tabLst>
                <a:tab pos="90488" algn="l"/>
              </a:tabLst>
            </a:pPr>
            <a:r>
              <a:rPr lang="en-US" sz="4000" spc="-300" dirty="0">
                <a:solidFill>
                  <a:schemeClr val="bg1">
                    <a:lumMod val="50000"/>
                  </a:schemeClr>
                </a:solidFill>
                <a:latin typeface="Montserrat SemiBold" panose="00000700000000000000" pitchFamily="2" charset="0"/>
              </a:rPr>
              <a:t>Ejemplo con SVG</a:t>
            </a:r>
          </a:p>
          <a:p>
            <a:pPr algn="ctr">
              <a:tabLst>
                <a:tab pos="90488" algn="l"/>
              </a:tabLst>
            </a:pPr>
            <a:r>
              <a:rPr lang="en-US" sz="4000" spc="-300" dirty="0">
                <a:solidFill>
                  <a:schemeClr val="bg1">
                    <a:lumMod val="50000"/>
                  </a:schemeClr>
                </a:solidFill>
                <a:latin typeface="Montserrat SemiBold" panose="00000700000000000000" pitchFamily="2" charset="0"/>
              </a:rPr>
              <a:t>A los teclados!! </a:t>
            </a:r>
          </a:p>
        </p:txBody>
      </p:sp>
    </p:spTree>
    <p:extLst>
      <p:ext uri="{BB962C8B-B14F-4D97-AF65-F5344CB8AC3E}">
        <p14:creationId xmlns:p14="http://schemas.microsoft.com/office/powerpoint/2010/main" val="86385384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upo 30">
            <a:extLst>
              <a:ext uri="{FF2B5EF4-FFF2-40B4-BE49-F238E27FC236}">
                <a16:creationId xmlns:a16="http://schemas.microsoft.com/office/drawing/2014/main" id="{0AE468CF-C9F3-40C3-A89C-4C326053FAA7}"/>
              </a:ext>
            </a:extLst>
          </p:cNvPr>
          <p:cNvGrpSpPr/>
          <p:nvPr/>
        </p:nvGrpSpPr>
        <p:grpSpPr>
          <a:xfrm>
            <a:off x="0" y="4552303"/>
            <a:ext cx="9144000" cy="595617"/>
            <a:chOff x="0" y="3441532"/>
            <a:chExt cx="9144000" cy="1701968"/>
          </a:xfrm>
        </p:grpSpPr>
        <p:sp>
          <p:nvSpPr>
            <p:cNvPr id="28" name="Rectángulo 27">
              <a:extLst>
                <a:ext uri="{FF2B5EF4-FFF2-40B4-BE49-F238E27FC236}">
                  <a16:creationId xmlns:a16="http://schemas.microsoft.com/office/drawing/2014/main" id="{E8EB039E-7C53-48B9-A178-2D9F139BF605}"/>
                </a:ext>
              </a:extLst>
            </p:cNvPr>
            <p:cNvSpPr/>
            <p:nvPr/>
          </p:nvSpPr>
          <p:spPr>
            <a:xfrm>
              <a:off x="0" y="3443908"/>
              <a:ext cx="9144000" cy="1699591"/>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pic>
          <p:nvPicPr>
            <p:cNvPr id="30" name="Gráfico 29">
              <a:extLst>
                <a:ext uri="{FF2B5EF4-FFF2-40B4-BE49-F238E27FC236}">
                  <a16:creationId xmlns:a16="http://schemas.microsoft.com/office/drawing/2014/main" id="{39140972-EDE5-42CB-83E4-EFD1098C8D3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50688" t="-754" r="13873" b="52337"/>
            <a:stretch/>
          </p:blipFill>
          <p:spPr>
            <a:xfrm rot="16200000">
              <a:off x="7481612" y="3481111"/>
              <a:ext cx="1701968" cy="1622809"/>
            </a:xfrm>
            <a:prstGeom prst="rect">
              <a:avLst/>
            </a:prstGeom>
          </p:spPr>
        </p:pic>
      </p:grpSp>
      <p:sp>
        <p:nvSpPr>
          <p:cNvPr id="4" name="Title 1">
            <a:extLst>
              <a:ext uri="{FF2B5EF4-FFF2-40B4-BE49-F238E27FC236}">
                <a16:creationId xmlns:a16="http://schemas.microsoft.com/office/drawing/2014/main" id="{F941E975-CE3A-41A0-B3B7-AC3579E4EDE3}"/>
              </a:ext>
            </a:extLst>
          </p:cNvPr>
          <p:cNvSpPr>
            <a:spLocks noGrp="1"/>
          </p:cNvSpPr>
          <p:nvPr>
            <p:ph type="title"/>
          </p:nvPr>
        </p:nvSpPr>
        <p:spPr>
          <a:xfrm>
            <a:off x="449262" y="569472"/>
            <a:ext cx="8245476" cy="810657"/>
          </a:xfrm>
        </p:spPr>
        <p:txBody>
          <a:bodyPr lIns="0" anchor="b"/>
          <a:lstStyle/>
          <a:p>
            <a:pPr algn="ctr"/>
            <a:r>
              <a:rPr lang="es-ES_tradnl" spc="-300" dirty="0">
                <a:solidFill>
                  <a:schemeClr val="bg1">
                    <a:lumMod val="50000"/>
                  </a:schemeClr>
                </a:solidFill>
                <a:latin typeface="Montserrat SemiBold" panose="00000700000000000000" pitchFamily="2" charset="0"/>
              </a:rPr>
              <a:t>¡ Muchas gracias !</a:t>
            </a:r>
          </a:p>
        </p:txBody>
      </p:sp>
      <p:pic>
        <p:nvPicPr>
          <p:cNvPr id="6" name="Picture 8" descr="A close up of a logo&#10;&#10;Description automatically generated">
            <a:extLst>
              <a:ext uri="{FF2B5EF4-FFF2-40B4-BE49-F238E27FC236}">
                <a16:creationId xmlns:a16="http://schemas.microsoft.com/office/drawing/2014/main" id="{37B99DDB-6C2C-4350-AD66-5C0B54D47C4C}"/>
              </a:ext>
            </a:extLst>
          </p:cNvPr>
          <p:cNvPicPr>
            <a:picLocks noChangeAspect="1"/>
          </p:cNvPicPr>
          <p:nvPr/>
        </p:nvPicPr>
        <p:blipFill>
          <a:blip r:embed="rId5"/>
          <a:stretch>
            <a:fillRect/>
          </a:stretch>
        </p:blipFill>
        <p:spPr>
          <a:xfrm>
            <a:off x="5273687" y="2259881"/>
            <a:ext cx="2160000" cy="1182624"/>
          </a:xfrm>
          <a:prstGeom prst="rect">
            <a:avLst/>
          </a:prstGeom>
        </p:spPr>
      </p:pic>
      <p:grpSp>
        <p:nvGrpSpPr>
          <p:cNvPr id="26" name="Grupo 25">
            <a:extLst>
              <a:ext uri="{FF2B5EF4-FFF2-40B4-BE49-F238E27FC236}">
                <a16:creationId xmlns:a16="http://schemas.microsoft.com/office/drawing/2014/main" id="{A52CE25C-FCB7-40CE-B804-8F6E44520965}"/>
              </a:ext>
            </a:extLst>
          </p:cNvPr>
          <p:cNvGrpSpPr/>
          <p:nvPr/>
        </p:nvGrpSpPr>
        <p:grpSpPr>
          <a:xfrm>
            <a:off x="703404" y="4712019"/>
            <a:ext cx="7737191" cy="307777"/>
            <a:chOff x="875185" y="4588305"/>
            <a:chExt cx="7737191" cy="307777"/>
          </a:xfrm>
        </p:grpSpPr>
        <p:grpSp>
          <p:nvGrpSpPr>
            <p:cNvPr id="21" name="Grupo 20">
              <a:extLst>
                <a:ext uri="{FF2B5EF4-FFF2-40B4-BE49-F238E27FC236}">
                  <a16:creationId xmlns:a16="http://schemas.microsoft.com/office/drawing/2014/main" id="{8522F6A9-360E-4A61-92FC-3770A145E6C8}"/>
                </a:ext>
              </a:extLst>
            </p:cNvPr>
            <p:cNvGrpSpPr/>
            <p:nvPr/>
          </p:nvGrpSpPr>
          <p:grpSpPr>
            <a:xfrm>
              <a:off x="875185" y="4588305"/>
              <a:ext cx="1408076" cy="307777"/>
              <a:chOff x="864555" y="4303993"/>
              <a:chExt cx="1408076" cy="307777"/>
            </a:xfrm>
          </p:grpSpPr>
          <p:pic>
            <p:nvPicPr>
              <p:cNvPr id="8" name="Picture 12" descr="A close up of a logo&#10;&#10;Description automatically generated">
                <a:extLst>
                  <a:ext uri="{FF2B5EF4-FFF2-40B4-BE49-F238E27FC236}">
                    <a16:creationId xmlns:a16="http://schemas.microsoft.com/office/drawing/2014/main" id="{0D9614B6-4E34-4875-96E2-FA5F3FA82B23}"/>
                  </a:ext>
                </a:extLst>
              </p:cNvPr>
              <p:cNvPicPr>
                <a:picLocks noChangeAspect="1"/>
              </p:cNvPicPr>
              <p:nvPr/>
            </p:nvPicPr>
            <p:blipFill>
              <a:blip r:embed="rId6">
                <a:duotone>
                  <a:schemeClr val="accent3">
                    <a:shade val="45000"/>
                    <a:satMod val="135000"/>
                  </a:schemeClr>
                  <a:prstClr val="white"/>
                </a:duotone>
              </a:blip>
              <a:stretch>
                <a:fillRect/>
              </a:stretch>
            </p:blipFill>
            <p:spPr>
              <a:xfrm>
                <a:off x="864555" y="4349881"/>
                <a:ext cx="216000" cy="216000"/>
              </a:xfrm>
              <a:prstGeom prst="rect">
                <a:avLst/>
              </a:prstGeom>
            </p:spPr>
          </p:pic>
          <p:sp>
            <p:nvSpPr>
              <p:cNvPr id="10" name="TextBox 13">
                <a:extLst>
                  <a:ext uri="{FF2B5EF4-FFF2-40B4-BE49-F238E27FC236}">
                    <a16:creationId xmlns:a16="http://schemas.microsoft.com/office/drawing/2014/main" id="{E45AD2FE-DC3D-4DEA-8C3B-6619BB1A6B48}"/>
                  </a:ext>
                </a:extLst>
              </p:cNvPr>
              <p:cNvSpPr txBox="1"/>
              <p:nvPr/>
            </p:nvSpPr>
            <p:spPr>
              <a:xfrm>
                <a:off x="1080556" y="4303993"/>
                <a:ext cx="1192075"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schemeClr val="accent6">
                        <a:lumMod val="50000"/>
                      </a:schemeClr>
                    </a:solidFill>
                    <a:effectLst/>
                    <a:uLnTx/>
                    <a:uFillTx/>
                    <a:latin typeface="Open Sans"/>
                    <a:ea typeface="+mn-ea"/>
                    <a:cs typeface="+mn-cs"/>
                  </a:rPr>
                  <a:t>@</a:t>
                </a:r>
                <a:r>
                  <a:rPr kumimoji="0" lang="es-ES" sz="1000" b="1" i="0" u="none" strike="noStrike" kern="1200" cap="none" spc="0" normalizeH="0" baseline="0" noProof="0" dirty="0">
                    <a:ln>
                      <a:noFill/>
                    </a:ln>
                    <a:solidFill>
                      <a:schemeClr val="accent6">
                        <a:lumMod val="50000"/>
                      </a:schemeClr>
                    </a:solidFill>
                    <a:effectLst/>
                    <a:uLnTx/>
                    <a:uFillTx/>
                    <a:latin typeface="Open Sans"/>
                    <a:ea typeface="+mn-ea"/>
                    <a:cs typeface="+mn-cs"/>
                  </a:rPr>
                  <a:t>lemoncoders</a:t>
                </a:r>
              </a:p>
            </p:txBody>
          </p:sp>
        </p:grpSp>
        <p:grpSp>
          <p:nvGrpSpPr>
            <p:cNvPr id="22" name="Grupo 21">
              <a:extLst>
                <a:ext uri="{FF2B5EF4-FFF2-40B4-BE49-F238E27FC236}">
                  <a16:creationId xmlns:a16="http://schemas.microsoft.com/office/drawing/2014/main" id="{3509CB7E-415F-4517-9A62-2955D991114D}"/>
                </a:ext>
              </a:extLst>
            </p:cNvPr>
            <p:cNvGrpSpPr/>
            <p:nvPr/>
          </p:nvGrpSpPr>
          <p:grpSpPr>
            <a:xfrm>
              <a:off x="7019584" y="4588305"/>
              <a:ext cx="1592792" cy="307777"/>
              <a:chOff x="864555" y="3945692"/>
              <a:chExt cx="1592792" cy="307777"/>
            </a:xfrm>
          </p:grpSpPr>
          <p:pic>
            <p:nvPicPr>
              <p:cNvPr id="9" name="Picture 14" descr="A close up of a logo&#10;&#10;Description automatically generated">
                <a:extLst>
                  <a:ext uri="{FF2B5EF4-FFF2-40B4-BE49-F238E27FC236}">
                    <a16:creationId xmlns:a16="http://schemas.microsoft.com/office/drawing/2014/main" id="{D6400212-8887-4432-860F-C7FE721A5326}"/>
                  </a:ext>
                </a:extLst>
              </p:cNvPr>
              <p:cNvPicPr>
                <a:picLocks noChangeAspect="1"/>
              </p:cNvPicPr>
              <p:nvPr/>
            </p:nvPicPr>
            <p:blipFill>
              <a:blip r:embed="rId6">
                <a:duotone>
                  <a:schemeClr val="accent3">
                    <a:shade val="45000"/>
                    <a:satMod val="135000"/>
                  </a:schemeClr>
                  <a:prstClr val="white"/>
                </a:duotone>
              </a:blip>
              <a:stretch>
                <a:fillRect/>
              </a:stretch>
            </p:blipFill>
            <p:spPr>
              <a:xfrm>
                <a:off x="864555" y="3991580"/>
                <a:ext cx="216000" cy="216000"/>
              </a:xfrm>
              <a:prstGeom prst="rect">
                <a:avLst/>
              </a:prstGeom>
            </p:spPr>
          </p:pic>
          <p:sp>
            <p:nvSpPr>
              <p:cNvPr id="11" name="TextBox 16">
                <a:extLst>
                  <a:ext uri="{FF2B5EF4-FFF2-40B4-BE49-F238E27FC236}">
                    <a16:creationId xmlns:a16="http://schemas.microsoft.com/office/drawing/2014/main" id="{E103FA33-3F63-4267-9045-AEC89B936392}"/>
                  </a:ext>
                </a:extLst>
              </p:cNvPr>
              <p:cNvSpPr txBox="1"/>
              <p:nvPr/>
            </p:nvSpPr>
            <p:spPr>
              <a:xfrm>
                <a:off x="1083002" y="3945692"/>
                <a:ext cx="1374345"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schemeClr val="accent6">
                        <a:lumMod val="50000"/>
                      </a:schemeClr>
                    </a:solidFill>
                    <a:effectLst/>
                    <a:uLnTx/>
                    <a:uFillTx/>
                    <a:latin typeface="Open Sans"/>
                    <a:ea typeface="+mn-ea"/>
                    <a:cs typeface="+mn-cs"/>
                  </a:rPr>
                  <a:t>@</a:t>
                </a:r>
                <a:r>
                  <a:rPr kumimoji="0" lang="es-ES" sz="1000" b="1" i="0" u="none" strike="noStrike" kern="1200" cap="none" spc="0" normalizeH="0" baseline="0" noProof="0" dirty="0">
                    <a:ln>
                      <a:noFill/>
                    </a:ln>
                    <a:solidFill>
                      <a:schemeClr val="accent6">
                        <a:lumMod val="50000"/>
                      </a:schemeClr>
                    </a:solidFill>
                    <a:effectLst/>
                    <a:uLnTx/>
                    <a:uFillTx/>
                    <a:latin typeface="Open Sans"/>
                    <a:ea typeface="+mn-ea"/>
                    <a:cs typeface="+mn-cs"/>
                  </a:rPr>
                  <a:t>basefactorteam</a:t>
                </a:r>
              </a:p>
            </p:txBody>
          </p:sp>
        </p:grpSp>
        <p:grpSp>
          <p:nvGrpSpPr>
            <p:cNvPr id="25" name="Grupo 24">
              <a:extLst>
                <a:ext uri="{FF2B5EF4-FFF2-40B4-BE49-F238E27FC236}">
                  <a16:creationId xmlns:a16="http://schemas.microsoft.com/office/drawing/2014/main" id="{C132C550-1A48-4CA8-B271-0AB7915595FF}"/>
                </a:ext>
              </a:extLst>
            </p:cNvPr>
            <p:cNvGrpSpPr/>
            <p:nvPr/>
          </p:nvGrpSpPr>
          <p:grpSpPr>
            <a:xfrm>
              <a:off x="3481579" y="4598193"/>
              <a:ext cx="2482402" cy="288000"/>
              <a:chOff x="3204295" y="4313881"/>
              <a:chExt cx="2482402" cy="288000"/>
            </a:xfrm>
          </p:grpSpPr>
          <p:sp>
            <p:nvSpPr>
              <p:cNvPr id="13" name="Rectangle 3">
                <a:extLst>
                  <a:ext uri="{FF2B5EF4-FFF2-40B4-BE49-F238E27FC236}">
                    <a16:creationId xmlns:a16="http://schemas.microsoft.com/office/drawing/2014/main" id="{ECD66180-35C2-4E14-9BD7-1271C2DEE7E9}"/>
                  </a:ext>
                </a:extLst>
              </p:cNvPr>
              <p:cNvSpPr/>
              <p:nvPr/>
            </p:nvSpPr>
            <p:spPr>
              <a:xfrm>
                <a:off x="3538305" y="4334771"/>
                <a:ext cx="2148392" cy="24622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1000" b="1" i="0" u="none" strike="noStrike" kern="1200" cap="none" spc="0" normalizeH="0" baseline="0" noProof="0" dirty="0">
                    <a:ln>
                      <a:noFill/>
                    </a:ln>
                    <a:solidFill>
                      <a:schemeClr val="accent6">
                        <a:lumMod val="50000"/>
                      </a:schemeClr>
                    </a:solidFill>
                    <a:effectLst/>
                    <a:uLnTx/>
                    <a:uFillTx/>
                    <a:latin typeface="Open Sans"/>
                    <a:ea typeface="+mn-ea"/>
                    <a:cs typeface="+mn-cs"/>
                    <a:hlinkClick r:id="rId7">
                      <a:extLst>
                        <a:ext uri="{A12FA001-AC4F-418D-AE19-62706E023703}">
                          <ahyp:hlinkClr xmlns:ahyp="http://schemas.microsoft.com/office/drawing/2018/hyperlinkcolor" val="tx"/>
                        </a:ext>
                      </a:extLst>
                    </a:hlinkClick>
                  </a:rPr>
                  <a:t>https://github.com/lemoncode</a:t>
                </a:r>
                <a:endParaRPr kumimoji="0" lang="es-ES" sz="1000" b="1" i="0" u="none" strike="noStrike" kern="1200" cap="none" spc="0" normalizeH="0" baseline="0" noProof="0" dirty="0">
                  <a:ln>
                    <a:noFill/>
                  </a:ln>
                  <a:solidFill>
                    <a:schemeClr val="accent6">
                      <a:lumMod val="50000"/>
                    </a:schemeClr>
                  </a:solidFill>
                  <a:effectLst/>
                  <a:uLnTx/>
                  <a:uFillTx/>
                  <a:latin typeface="Open Sans"/>
                  <a:ea typeface="+mn-ea"/>
                  <a:cs typeface="+mn-cs"/>
                </a:endParaRPr>
              </a:p>
            </p:txBody>
          </p:sp>
          <p:pic>
            <p:nvPicPr>
              <p:cNvPr id="24" name="Imagen 23" descr="Imagen que contiene Forma&#10;&#10;Descripción generada automáticamente">
                <a:extLst>
                  <a:ext uri="{FF2B5EF4-FFF2-40B4-BE49-F238E27FC236}">
                    <a16:creationId xmlns:a16="http://schemas.microsoft.com/office/drawing/2014/main" id="{0710EF1C-49F2-4D72-A79F-A17E1E2043D9}"/>
                  </a:ext>
                </a:extLst>
              </p:cNvPr>
              <p:cNvPicPr>
                <a:picLocks noChangeAspect="1"/>
              </p:cNvPicPr>
              <p:nvPr/>
            </p:nvPicPr>
            <p:blipFill>
              <a:blip r:embed="rId8"/>
              <a:stretch>
                <a:fillRect/>
              </a:stretch>
            </p:blipFill>
            <p:spPr>
              <a:xfrm>
                <a:off x="3204295" y="4313881"/>
                <a:ext cx="288000" cy="288000"/>
              </a:xfrm>
              <a:prstGeom prst="rect">
                <a:avLst/>
              </a:prstGeom>
            </p:spPr>
          </p:pic>
        </p:grpSp>
      </p:grpSp>
      <p:pic>
        <p:nvPicPr>
          <p:cNvPr id="20" name="Imagen 19" descr="Logotipo&#10;&#10;Descripción generada automáticamente">
            <a:extLst>
              <a:ext uri="{FF2B5EF4-FFF2-40B4-BE49-F238E27FC236}">
                <a16:creationId xmlns:a16="http://schemas.microsoft.com/office/drawing/2014/main" id="{6C1F3F58-3CCE-4967-B715-75044F4583B8}"/>
              </a:ext>
            </a:extLst>
          </p:cNvPr>
          <p:cNvPicPr>
            <a:picLocks noChangeAspect="1"/>
          </p:cNvPicPr>
          <p:nvPr/>
        </p:nvPicPr>
        <p:blipFill>
          <a:blip r:embed="rId9"/>
          <a:stretch>
            <a:fillRect/>
          </a:stretch>
        </p:blipFill>
        <p:spPr>
          <a:xfrm>
            <a:off x="1664472" y="2440618"/>
            <a:ext cx="2205841" cy="851455"/>
          </a:xfrm>
          <a:prstGeom prst="rect">
            <a:avLst/>
          </a:prstGeom>
        </p:spPr>
      </p:pic>
    </p:spTree>
    <p:extLst>
      <p:ext uri="{BB962C8B-B14F-4D97-AF65-F5344CB8AC3E}">
        <p14:creationId xmlns:p14="http://schemas.microsoft.com/office/powerpoint/2010/main" val="93813461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47699" y="-1627"/>
            <a:ext cx="8245476" cy="810657"/>
          </a:xfrm>
        </p:spPr>
        <p:txBody>
          <a:bodyPr lIns="0" anchor="b"/>
          <a:lstStyle/>
          <a:p>
            <a:r>
              <a:rPr lang="es-ES_tradnl" sz="4000" spc="-300" dirty="0">
                <a:solidFill>
                  <a:schemeClr val="bg1">
                    <a:lumMod val="50000"/>
                  </a:schemeClr>
                </a:solidFill>
                <a:latin typeface="Montserrat SemiBold" panose="00000700000000000000" pitchFamily="2" charset="0"/>
              </a:rPr>
              <a:t>Agenda</a:t>
            </a:r>
          </a:p>
        </p:txBody>
      </p:sp>
      <p:sp>
        <p:nvSpPr>
          <p:cNvPr id="18" name="Rectángulo 17">
            <a:extLst>
              <a:ext uri="{FF2B5EF4-FFF2-40B4-BE49-F238E27FC236}">
                <a16:creationId xmlns:a16="http://schemas.microsoft.com/office/drawing/2014/main" id="{2500B578-A172-4123-A9F9-10474B82C587}"/>
              </a:ext>
            </a:extLst>
          </p:cNvPr>
          <p:cNvSpPr/>
          <p:nvPr/>
        </p:nvSpPr>
        <p:spPr>
          <a:xfrm>
            <a:off x="0" y="0"/>
            <a:ext cx="254000" cy="5143500"/>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graphicFrame>
        <p:nvGraphicFramePr>
          <p:cNvPr id="3" name="Diagrama 2">
            <a:extLst>
              <a:ext uri="{FF2B5EF4-FFF2-40B4-BE49-F238E27FC236}">
                <a16:creationId xmlns:a16="http://schemas.microsoft.com/office/drawing/2014/main" id="{930F6C15-13CE-4804-ADD6-E1843D69C01A}"/>
              </a:ext>
            </a:extLst>
          </p:cNvPr>
          <p:cNvGraphicFramePr/>
          <p:nvPr>
            <p:extLst>
              <p:ext uri="{D42A27DB-BD31-4B8C-83A1-F6EECF244321}">
                <p14:modId xmlns:p14="http://schemas.microsoft.com/office/powerpoint/2010/main" val="505903469"/>
              </p:ext>
            </p:extLst>
          </p:nvPr>
        </p:nvGraphicFramePr>
        <p:xfrm>
          <a:off x="9144000" y="1070034"/>
          <a:ext cx="4898400" cy="32647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agen 3" descr="Logotipo, Icono&#10;&#10;Descripción generada automáticamente">
            <a:extLst>
              <a:ext uri="{FF2B5EF4-FFF2-40B4-BE49-F238E27FC236}">
                <a16:creationId xmlns:a16="http://schemas.microsoft.com/office/drawing/2014/main" id="{00FDA833-2083-4E0D-9C95-E20DB22FB01F}"/>
              </a:ext>
            </a:extLst>
          </p:cNvPr>
          <p:cNvPicPr>
            <a:picLocks noChangeAspect="1"/>
          </p:cNvPicPr>
          <p:nvPr/>
        </p:nvPicPr>
        <p:blipFill>
          <a:blip r:embed="rId8">
            <a:alphaModFix amt="20000"/>
          </a:blip>
          <a:stretch>
            <a:fillRect/>
          </a:stretch>
        </p:blipFill>
        <p:spPr>
          <a:xfrm>
            <a:off x="2789157" y="1319532"/>
            <a:ext cx="4007654" cy="2913564"/>
          </a:xfrm>
          <a:prstGeom prst="rect">
            <a:avLst/>
          </a:prstGeom>
        </p:spPr>
      </p:pic>
    </p:spTree>
    <p:extLst>
      <p:ext uri="{BB962C8B-B14F-4D97-AF65-F5344CB8AC3E}">
        <p14:creationId xmlns:p14="http://schemas.microsoft.com/office/powerpoint/2010/main" val="37559529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1.38889E-6 -2.09877E-6 L -0.26545 -2.09877E-6 " pathEditMode="relative" rAng="0" ptsTypes="AA">
                                      <p:cBhvr>
                                        <p:cTn id="6" dur="1000" fill="hold"/>
                                        <p:tgtEl>
                                          <p:spTgt spid="4"/>
                                        </p:tgtEl>
                                        <p:attrNameLst>
                                          <p:attrName>ppt_x</p:attrName>
                                          <p:attrName>ppt_y</p:attrName>
                                        </p:attrNameLst>
                                      </p:cBhvr>
                                      <p:rCtr x="-13281" y="0"/>
                                    </p:animMotion>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grpId="0" nodeType="clickEffect">
                                  <p:stCondLst>
                                    <p:cond delay="0"/>
                                  </p:stCondLst>
                                  <p:childTnLst>
                                    <p:animMotion origin="layout" path="M 0.04045 1.35802E-6 L -0.55555 1.35802E-6 " pathEditMode="relative" rAng="0" ptsTypes="AA">
                                      <p:cBhvr>
                                        <p:cTn id="10" dur="1000" fill="hold"/>
                                        <p:tgtEl>
                                          <p:spTgt spid="3">
                                            <p:graphicEl>
                                              <a:dgm id="{53C88B00-9C21-478C-891B-C4B0720E7122}"/>
                                            </p:graphicEl>
                                          </p:spTgt>
                                        </p:tgtEl>
                                        <p:attrNameLst>
                                          <p:attrName>ppt_x</p:attrName>
                                          <p:attrName>ppt_y</p:attrName>
                                        </p:attrNameLst>
                                      </p:cBhvr>
                                      <p:rCtr x="-29809" y="0"/>
                                    </p:animMotion>
                                  </p:childTnLst>
                                </p:cTn>
                              </p:par>
                              <p:par>
                                <p:cTn id="11" presetID="35" presetClass="path" presetSubtype="0" accel="50000" decel="50000" fill="hold" grpId="0" nodeType="withEffect">
                                  <p:stCondLst>
                                    <p:cond delay="0"/>
                                  </p:stCondLst>
                                  <p:childTnLst>
                                    <p:animMotion origin="layout" path="M 0.04045 1.35802E-6 L -0.55555 1.35802E-6 " pathEditMode="relative" rAng="0" ptsTypes="AA">
                                      <p:cBhvr>
                                        <p:cTn id="12" dur="1000" fill="hold"/>
                                        <p:tgtEl>
                                          <p:spTgt spid="3">
                                            <p:graphicEl>
                                              <a:dgm id="{6230FFA4-A0CC-4603-9439-46D13515592F}"/>
                                            </p:graphicEl>
                                          </p:spTgt>
                                        </p:tgtEl>
                                        <p:attrNameLst>
                                          <p:attrName>ppt_x</p:attrName>
                                          <p:attrName>ppt_y</p:attrName>
                                        </p:attrNameLst>
                                      </p:cBhvr>
                                      <p:rCtr x="-29809" y="0"/>
                                    </p:animMotion>
                                  </p:childTnLst>
                                </p:cTn>
                              </p:par>
                              <p:par>
                                <p:cTn id="13" presetID="35" presetClass="path" presetSubtype="0" accel="50000" decel="50000" fill="hold" grpId="0" nodeType="withEffect">
                                  <p:stCondLst>
                                    <p:cond delay="0"/>
                                  </p:stCondLst>
                                  <p:childTnLst>
                                    <p:animMotion origin="layout" path="M 0.04045 1.35802E-6 L -0.55555 1.35802E-6 " pathEditMode="relative" rAng="0" ptsTypes="AA">
                                      <p:cBhvr>
                                        <p:cTn id="14" dur="1000" fill="hold"/>
                                        <p:tgtEl>
                                          <p:spTgt spid="3">
                                            <p:graphicEl>
                                              <a:dgm id="{BC978584-F189-45C3-A51D-1D84888E7908}"/>
                                            </p:graphicEl>
                                          </p:spTgt>
                                        </p:tgtEl>
                                        <p:attrNameLst>
                                          <p:attrName>ppt_x</p:attrName>
                                          <p:attrName>ppt_y</p:attrName>
                                        </p:attrNameLst>
                                      </p:cBhvr>
                                      <p:rCtr x="-29809" y="0"/>
                                    </p:animMotion>
                                  </p:childTnLst>
                                </p:cTn>
                              </p:par>
                            </p:childTnLst>
                          </p:cTn>
                        </p:par>
                      </p:childTnLst>
                    </p:cTn>
                  </p:par>
                  <p:par>
                    <p:cTn id="15" fill="hold">
                      <p:stCondLst>
                        <p:cond delay="indefinite"/>
                      </p:stCondLst>
                      <p:childTnLst>
                        <p:par>
                          <p:cTn id="16" fill="hold">
                            <p:stCondLst>
                              <p:cond delay="0"/>
                            </p:stCondLst>
                            <p:childTnLst>
                              <p:par>
                                <p:cTn id="17" presetID="35" presetClass="path" presetSubtype="0" accel="50000" decel="50000" fill="hold" grpId="0" nodeType="clickEffect">
                                  <p:stCondLst>
                                    <p:cond delay="0"/>
                                  </p:stCondLst>
                                  <p:childTnLst>
                                    <p:animMotion origin="layout" path="M 0.04045 1.35802E-6 L -0.55555 1.35802E-6 " pathEditMode="relative" rAng="0" ptsTypes="AA">
                                      <p:cBhvr>
                                        <p:cTn id="18" dur="1000" fill="hold"/>
                                        <p:tgtEl>
                                          <p:spTgt spid="3">
                                            <p:graphicEl>
                                              <a:dgm id="{19CB2109-EED2-4298-88B6-B9385A42A73C}"/>
                                            </p:graphicEl>
                                          </p:spTgt>
                                        </p:tgtEl>
                                        <p:attrNameLst>
                                          <p:attrName>ppt_x</p:attrName>
                                          <p:attrName>ppt_y</p:attrName>
                                        </p:attrNameLst>
                                      </p:cBhvr>
                                      <p:rCtr x="-29809" y="0"/>
                                    </p:animMotion>
                                  </p:childTnLst>
                                </p:cTn>
                              </p:par>
                              <p:par>
                                <p:cTn id="19" presetID="35" presetClass="path" presetSubtype="0" accel="50000" decel="50000" fill="hold" grpId="0" nodeType="withEffect">
                                  <p:stCondLst>
                                    <p:cond delay="0"/>
                                  </p:stCondLst>
                                  <p:childTnLst>
                                    <p:animMotion origin="layout" path="M 0.04045 1.35802E-6 L -0.55555 1.35802E-6 " pathEditMode="relative" rAng="0" ptsTypes="AA">
                                      <p:cBhvr>
                                        <p:cTn id="20" dur="1000" fill="hold"/>
                                        <p:tgtEl>
                                          <p:spTgt spid="3">
                                            <p:graphicEl>
                                              <a:dgm id="{85D1FDF3-4980-4479-9686-C77ECC9D6C73}"/>
                                            </p:graphicEl>
                                          </p:spTgt>
                                        </p:tgtEl>
                                        <p:attrNameLst>
                                          <p:attrName>ppt_x</p:attrName>
                                          <p:attrName>ppt_y</p:attrName>
                                        </p:attrNameLst>
                                      </p:cBhvr>
                                      <p:rCtr x="-29809" y="0"/>
                                    </p:animMotion>
                                  </p:childTnLst>
                                </p:cTn>
                              </p:par>
                            </p:childTnLst>
                          </p:cTn>
                        </p:par>
                      </p:childTnLst>
                    </p:cTn>
                  </p:par>
                  <p:par>
                    <p:cTn id="21" fill="hold">
                      <p:stCondLst>
                        <p:cond delay="indefinite"/>
                      </p:stCondLst>
                      <p:childTnLst>
                        <p:par>
                          <p:cTn id="22" fill="hold">
                            <p:stCondLst>
                              <p:cond delay="0"/>
                            </p:stCondLst>
                            <p:childTnLst>
                              <p:par>
                                <p:cTn id="23" presetID="35" presetClass="path" presetSubtype="0" accel="50000" decel="50000" fill="hold" grpId="0" nodeType="clickEffect">
                                  <p:stCondLst>
                                    <p:cond delay="0"/>
                                  </p:stCondLst>
                                  <p:childTnLst>
                                    <p:animMotion origin="layout" path="M 0.04045 1.35802E-6 L -0.55555 1.35802E-6 " pathEditMode="relative" rAng="0" ptsTypes="AA">
                                      <p:cBhvr>
                                        <p:cTn id="24" dur="1000" fill="hold"/>
                                        <p:tgtEl>
                                          <p:spTgt spid="3">
                                            <p:graphicEl>
                                              <a:dgm id="{8E41255E-E0D1-4E9D-A1AB-BDD94583E088}"/>
                                            </p:graphicEl>
                                          </p:spTgt>
                                        </p:tgtEl>
                                        <p:attrNameLst>
                                          <p:attrName>ppt_x</p:attrName>
                                          <p:attrName>ppt_y</p:attrName>
                                        </p:attrNameLst>
                                      </p:cBhvr>
                                      <p:rCtr x="-29809" y="0"/>
                                    </p:animMotion>
                                  </p:childTnLst>
                                </p:cTn>
                              </p:par>
                              <p:par>
                                <p:cTn id="25" presetID="35" presetClass="path" presetSubtype="0" accel="50000" decel="50000" fill="hold" grpId="0" nodeType="withEffect">
                                  <p:stCondLst>
                                    <p:cond delay="0"/>
                                  </p:stCondLst>
                                  <p:childTnLst>
                                    <p:animMotion origin="layout" path="M 0.04045 1.35802E-6 L -0.55555 1.35802E-6 " pathEditMode="relative" rAng="0" ptsTypes="AA">
                                      <p:cBhvr>
                                        <p:cTn id="26" dur="1000" fill="hold"/>
                                        <p:tgtEl>
                                          <p:spTgt spid="3">
                                            <p:graphicEl>
                                              <a:dgm id="{E5C65D2D-D1AD-45B2-A55C-481655ECD7BE}"/>
                                            </p:graphicEl>
                                          </p:spTgt>
                                        </p:tgtEl>
                                        <p:attrNameLst>
                                          <p:attrName>ppt_x</p:attrName>
                                          <p:attrName>ppt_y</p:attrName>
                                        </p:attrNameLst>
                                      </p:cBhvr>
                                      <p:rCtr x="-29809" y="0"/>
                                    </p:animMotion>
                                  </p:childTnLst>
                                </p:cTn>
                              </p:par>
                            </p:childTnLst>
                          </p:cTn>
                        </p:par>
                      </p:childTnLst>
                    </p:cTn>
                  </p:par>
                  <p:par>
                    <p:cTn id="27" fill="hold">
                      <p:stCondLst>
                        <p:cond delay="indefinite"/>
                      </p:stCondLst>
                      <p:childTnLst>
                        <p:par>
                          <p:cTn id="28" fill="hold">
                            <p:stCondLst>
                              <p:cond delay="0"/>
                            </p:stCondLst>
                            <p:childTnLst>
                              <p:par>
                                <p:cTn id="29" presetID="35" presetClass="path" presetSubtype="0" accel="50000" decel="50000" fill="hold" grpId="0" nodeType="clickEffect">
                                  <p:stCondLst>
                                    <p:cond delay="0"/>
                                  </p:stCondLst>
                                  <p:childTnLst>
                                    <p:animMotion origin="layout" path="M 0.04045 1.35802E-6 L -0.55555 1.35802E-6 " pathEditMode="relative" rAng="0" ptsTypes="AA">
                                      <p:cBhvr>
                                        <p:cTn id="30" dur="1000" fill="hold"/>
                                        <p:tgtEl>
                                          <p:spTgt spid="3">
                                            <p:graphicEl>
                                              <a:dgm id="{7840941C-4E1E-4016-9BEA-2087D2B279A5}"/>
                                            </p:graphicEl>
                                          </p:spTgt>
                                        </p:tgtEl>
                                        <p:attrNameLst>
                                          <p:attrName>ppt_x</p:attrName>
                                          <p:attrName>ppt_y</p:attrName>
                                        </p:attrNameLst>
                                      </p:cBhvr>
                                      <p:rCtr x="-29809" y="0"/>
                                    </p:animMotion>
                                  </p:childTnLst>
                                </p:cTn>
                              </p:par>
                              <p:par>
                                <p:cTn id="31" presetID="35" presetClass="path" presetSubtype="0" accel="50000" decel="50000" fill="hold" grpId="0" nodeType="withEffect">
                                  <p:stCondLst>
                                    <p:cond delay="0"/>
                                  </p:stCondLst>
                                  <p:childTnLst>
                                    <p:animMotion origin="layout" path="M 0.04045 1.35802E-6 L -0.55555 1.35802E-6 " pathEditMode="relative" rAng="0" ptsTypes="AA">
                                      <p:cBhvr>
                                        <p:cTn id="32" dur="1000" fill="hold"/>
                                        <p:tgtEl>
                                          <p:spTgt spid="3">
                                            <p:graphicEl>
                                              <a:dgm id="{6FA1399B-93C1-4065-9D87-2B4C4C38062F}"/>
                                            </p:graphicEl>
                                          </p:spTgt>
                                        </p:tgtEl>
                                        <p:attrNameLst>
                                          <p:attrName>ppt_x</p:attrName>
                                          <p:attrName>ppt_y</p:attrName>
                                        </p:attrNameLst>
                                      </p:cBhvr>
                                      <p:rCtr x="-29809" y="0"/>
                                    </p:animMotion>
                                  </p:childTnLst>
                                </p:cTn>
                              </p:par>
                            </p:childTnLst>
                          </p:cTn>
                        </p:par>
                      </p:childTnLst>
                    </p:cTn>
                  </p:par>
                  <p:par>
                    <p:cTn id="33" fill="hold">
                      <p:stCondLst>
                        <p:cond delay="indefinite"/>
                      </p:stCondLst>
                      <p:childTnLst>
                        <p:par>
                          <p:cTn id="34" fill="hold">
                            <p:stCondLst>
                              <p:cond delay="0"/>
                            </p:stCondLst>
                            <p:childTnLst>
                              <p:par>
                                <p:cTn id="35" presetID="35" presetClass="path" presetSubtype="0" accel="50000" decel="50000" fill="hold" grpId="0" nodeType="clickEffect">
                                  <p:stCondLst>
                                    <p:cond delay="0"/>
                                  </p:stCondLst>
                                  <p:childTnLst>
                                    <p:animMotion origin="layout" path="M 0.04045 1.35802E-6 L -0.55555 1.35802E-6 " pathEditMode="relative" rAng="0" ptsTypes="AA">
                                      <p:cBhvr>
                                        <p:cTn id="36" dur="1000" fill="hold"/>
                                        <p:tgtEl>
                                          <p:spTgt spid="3">
                                            <p:graphicEl>
                                              <a:dgm id="{BBD1D983-2432-46C6-8563-B43F3C98B092}"/>
                                            </p:graphicEl>
                                          </p:spTgt>
                                        </p:tgtEl>
                                        <p:attrNameLst>
                                          <p:attrName>ppt_x</p:attrName>
                                          <p:attrName>ppt_y</p:attrName>
                                        </p:attrNameLst>
                                      </p:cBhvr>
                                      <p:rCtr x="-29809" y="0"/>
                                    </p:animMotion>
                                  </p:childTnLst>
                                </p:cTn>
                              </p:par>
                              <p:par>
                                <p:cTn id="37" presetID="35" presetClass="path" presetSubtype="0" accel="50000" decel="50000" fill="hold" grpId="0" nodeType="withEffect">
                                  <p:stCondLst>
                                    <p:cond delay="0"/>
                                  </p:stCondLst>
                                  <p:childTnLst>
                                    <p:animMotion origin="layout" path="M 0.04045 1.35802E-6 L -0.55555 1.35802E-6 " pathEditMode="relative" rAng="0" ptsTypes="AA">
                                      <p:cBhvr>
                                        <p:cTn id="38" dur="1000" fill="hold"/>
                                        <p:tgtEl>
                                          <p:spTgt spid="3">
                                            <p:graphicEl>
                                              <a:dgm id="{7FA87C79-ECF3-4ED3-8C22-0EB96ABC9D85}"/>
                                            </p:graphicEl>
                                          </p:spTgt>
                                        </p:tgtEl>
                                        <p:attrNameLst>
                                          <p:attrName>ppt_x</p:attrName>
                                          <p:attrName>ppt_y</p:attrName>
                                        </p:attrNameLst>
                                      </p:cBhvr>
                                      <p:rCtr x="-29809" y="0"/>
                                    </p:animMotion>
                                  </p:childTnLst>
                                </p:cTn>
                              </p:par>
                            </p:childTnLst>
                          </p:cTn>
                        </p:par>
                      </p:childTnLst>
                    </p:cTn>
                  </p:par>
                  <p:par>
                    <p:cTn id="39" fill="hold">
                      <p:stCondLst>
                        <p:cond delay="indefinite"/>
                      </p:stCondLst>
                      <p:childTnLst>
                        <p:par>
                          <p:cTn id="40" fill="hold">
                            <p:stCondLst>
                              <p:cond delay="0"/>
                            </p:stCondLst>
                            <p:childTnLst>
                              <p:par>
                                <p:cTn id="41" presetID="35" presetClass="path" presetSubtype="0" accel="50000" decel="50000" fill="hold" grpId="0" nodeType="clickEffect">
                                  <p:stCondLst>
                                    <p:cond delay="0"/>
                                  </p:stCondLst>
                                  <p:childTnLst>
                                    <p:animMotion origin="layout" path="M 0.04045 1.35802E-6 L -0.55555 1.35802E-6 " pathEditMode="relative" rAng="0" ptsTypes="AA">
                                      <p:cBhvr>
                                        <p:cTn id="42" dur="1000" fill="hold"/>
                                        <p:tgtEl>
                                          <p:spTgt spid="3">
                                            <p:graphicEl>
                                              <a:dgm id="{E0649849-D027-43B6-A879-B6DADC114081}"/>
                                            </p:graphicEl>
                                          </p:spTgt>
                                        </p:tgtEl>
                                        <p:attrNameLst>
                                          <p:attrName>ppt_x</p:attrName>
                                          <p:attrName>ppt_y</p:attrName>
                                        </p:attrNameLst>
                                      </p:cBhvr>
                                      <p:rCtr x="-29809" y="0"/>
                                    </p:animMotion>
                                  </p:childTnLst>
                                </p:cTn>
                              </p:par>
                              <p:par>
                                <p:cTn id="43" presetID="35" presetClass="path" presetSubtype="0" accel="50000" decel="50000" fill="hold" grpId="0" nodeType="withEffect">
                                  <p:stCondLst>
                                    <p:cond delay="0"/>
                                  </p:stCondLst>
                                  <p:childTnLst>
                                    <p:animMotion origin="layout" path="M 0.04045 1.35802E-6 L -0.55555 1.35802E-6 " pathEditMode="relative" rAng="0" ptsTypes="AA">
                                      <p:cBhvr>
                                        <p:cTn id="44" dur="1000" fill="hold"/>
                                        <p:tgtEl>
                                          <p:spTgt spid="3">
                                            <p:graphicEl>
                                              <a:dgm id="{6C858AFD-B3F1-4CD9-B19B-6CBF5BCC59BE}"/>
                                            </p:graphicEl>
                                          </p:spTgt>
                                        </p:tgtEl>
                                        <p:attrNameLst>
                                          <p:attrName>ppt_x</p:attrName>
                                          <p:attrName>ppt_y</p:attrName>
                                        </p:attrNameLst>
                                      </p:cBhvr>
                                      <p:rCtr x="-2980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47699" y="-1627"/>
            <a:ext cx="8245476" cy="810657"/>
          </a:xfrm>
        </p:spPr>
        <p:txBody>
          <a:bodyPr lIns="0" anchor="b"/>
          <a:lstStyle/>
          <a:p>
            <a:r>
              <a:rPr lang="es-ES_tradnl" sz="3600" spc="-300" dirty="0">
                <a:solidFill>
                  <a:schemeClr val="bg1">
                    <a:lumMod val="50000"/>
                  </a:schemeClr>
                </a:solidFill>
                <a:latin typeface="Montserrat SemiBold" panose="00000700000000000000" pitchFamily="2" charset="0"/>
              </a:rPr>
              <a:t>¿Qué es el modelo de caja?</a:t>
            </a:r>
          </a:p>
        </p:txBody>
      </p:sp>
      <p:sp>
        <p:nvSpPr>
          <p:cNvPr id="18" name="Rectángulo 17">
            <a:extLst>
              <a:ext uri="{FF2B5EF4-FFF2-40B4-BE49-F238E27FC236}">
                <a16:creationId xmlns:a16="http://schemas.microsoft.com/office/drawing/2014/main" id="{2500B578-A172-4123-A9F9-10474B82C587}"/>
              </a:ext>
            </a:extLst>
          </p:cNvPr>
          <p:cNvSpPr/>
          <p:nvPr/>
        </p:nvSpPr>
        <p:spPr>
          <a:xfrm>
            <a:off x="0" y="0"/>
            <a:ext cx="254000" cy="5143500"/>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sp>
        <p:nvSpPr>
          <p:cNvPr id="2" name="CuadroTexto 1">
            <a:extLst>
              <a:ext uri="{FF2B5EF4-FFF2-40B4-BE49-F238E27FC236}">
                <a16:creationId xmlns:a16="http://schemas.microsoft.com/office/drawing/2014/main" id="{9CA4973A-0760-4FC8-BF1F-13DE20F3EDA9}"/>
              </a:ext>
            </a:extLst>
          </p:cNvPr>
          <p:cNvSpPr txBox="1"/>
          <p:nvPr/>
        </p:nvSpPr>
        <p:spPr>
          <a:xfrm>
            <a:off x="647699" y="809030"/>
            <a:ext cx="8012330" cy="923330"/>
          </a:xfrm>
          <a:prstGeom prst="rect">
            <a:avLst/>
          </a:prstGeom>
          <a:noFill/>
        </p:spPr>
        <p:txBody>
          <a:bodyPr wrap="square" rtlCol="0">
            <a:spAutoFit/>
          </a:bodyPr>
          <a:lstStyle/>
          <a:p>
            <a:pPr algn="just"/>
            <a:r>
              <a:rPr lang="es-ES" b="0" i="0" dirty="0">
                <a:solidFill>
                  <a:srgbClr val="333333"/>
                </a:solidFill>
                <a:effectLst/>
              </a:rPr>
              <a:t>Para </a:t>
            </a:r>
            <a:r>
              <a:rPr lang="es-ES" b="1" i="0" dirty="0">
                <a:solidFill>
                  <a:srgbClr val="000000"/>
                </a:solidFill>
                <a:effectLst/>
              </a:rPr>
              <a:t>CSS</a:t>
            </a:r>
            <a:r>
              <a:rPr lang="es-ES" b="0" i="0" dirty="0">
                <a:solidFill>
                  <a:srgbClr val="333333"/>
                </a:solidFill>
                <a:effectLst/>
              </a:rPr>
              <a:t> todo elemento </a:t>
            </a:r>
            <a:r>
              <a:rPr lang="es-ES" b="1" i="0" dirty="0">
                <a:solidFill>
                  <a:srgbClr val="000000"/>
                </a:solidFill>
                <a:effectLst/>
              </a:rPr>
              <a:t>HTML</a:t>
            </a:r>
            <a:r>
              <a:rPr lang="es-ES" b="0" i="0" dirty="0">
                <a:solidFill>
                  <a:srgbClr val="333333"/>
                </a:solidFill>
                <a:effectLst/>
              </a:rPr>
              <a:t> es tratado como una caja. El modelo define cómo funcionan juntas las diferentes partes de una caja para crear un elemento que puedas ver en tu página.</a:t>
            </a:r>
            <a:endParaRPr lang="es-ES" dirty="0">
              <a:solidFill>
                <a:schemeClr val="bg1"/>
              </a:solidFill>
            </a:endParaRPr>
          </a:p>
        </p:txBody>
      </p:sp>
      <p:pic>
        <p:nvPicPr>
          <p:cNvPr id="4" name="Imagen 3">
            <a:extLst>
              <a:ext uri="{FF2B5EF4-FFF2-40B4-BE49-F238E27FC236}">
                <a16:creationId xmlns:a16="http://schemas.microsoft.com/office/drawing/2014/main" id="{643C38B5-F4D9-4964-A708-DC0664E7CEDA}"/>
              </a:ext>
            </a:extLst>
          </p:cNvPr>
          <p:cNvPicPr>
            <a:picLocks noChangeAspect="1"/>
          </p:cNvPicPr>
          <p:nvPr/>
        </p:nvPicPr>
        <p:blipFill>
          <a:blip r:embed="rId3"/>
          <a:stretch>
            <a:fillRect/>
          </a:stretch>
        </p:blipFill>
        <p:spPr>
          <a:xfrm>
            <a:off x="2155061" y="2036867"/>
            <a:ext cx="4833877" cy="2722067"/>
          </a:xfrm>
          <a:prstGeom prst="rect">
            <a:avLst/>
          </a:prstGeom>
        </p:spPr>
      </p:pic>
    </p:spTree>
    <p:extLst>
      <p:ext uri="{BB962C8B-B14F-4D97-AF65-F5344CB8AC3E}">
        <p14:creationId xmlns:p14="http://schemas.microsoft.com/office/powerpoint/2010/main" val="151998280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n 25">
            <a:extLst>
              <a:ext uri="{FF2B5EF4-FFF2-40B4-BE49-F238E27FC236}">
                <a16:creationId xmlns:a16="http://schemas.microsoft.com/office/drawing/2014/main" id="{2AA8163E-28F6-4A36-B6F6-9F03B7895066}"/>
              </a:ext>
            </a:extLst>
          </p:cNvPr>
          <p:cNvPicPr>
            <a:picLocks noChangeAspect="1"/>
          </p:cNvPicPr>
          <p:nvPr/>
        </p:nvPicPr>
        <p:blipFill>
          <a:blip r:embed="rId3"/>
          <a:stretch>
            <a:fillRect/>
          </a:stretch>
        </p:blipFill>
        <p:spPr>
          <a:xfrm>
            <a:off x="4073986" y="959149"/>
            <a:ext cx="5070014" cy="2795964"/>
          </a:xfrm>
          <a:prstGeom prst="rect">
            <a:avLst/>
          </a:prstGeom>
        </p:spPr>
      </p:pic>
      <p:sp>
        <p:nvSpPr>
          <p:cNvPr id="5" name="Title 1"/>
          <p:cNvSpPr>
            <a:spLocks noGrp="1"/>
          </p:cNvSpPr>
          <p:nvPr>
            <p:ph type="title"/>
          </p:nvPr>
        </p:nvSpPr>
        <p:spPr>
          <a:xfrm>
            <a:off x="647699" y="-1627"/>
            <a:ext cx="8245476" cy="810657"/>
          </a:xfrm>
        </p:spPr>
        <p:txBody>
          <a:bodyPr lIns="0" anchor="b"/>
          <a:lstStyle/>
          <a:p>
            <a:r>
              <a:rPr lang="es-ES_tradnl" sz="3600" spc="-300" dirty="0">
                <a:solidFill>
                  <a:schemeClr val="bg1">
                    <a:lumMod val="50000"/>
                  </a:schemeClr>
                </a:solidFill>
                <a:latin typeface="Montserrat SemiBold" panose="00000700000000000000" pitchFamily="2" charset="0"/>
              </a:rPr>
              <a:t>Partes de una caja</a:t>
            </a:r>
          </a:p>
        </p:txBody>
      </p:sp>
      <p:sp>
        <p:nvSpPr>
          <p:cNvPr id="18" name="Rectángulo 17">
            <a:extLst>
              <a:ext uri="{FF2B5EF4-FFF2-40B4-BE49-F238E27FC236}">
                <a16:creationId xmlns:a16="http://schemas.microsoft.com/office/drawing/2014/main" id="{2500B578-A172-4123-A9F9-10474B82C587}"/>
              </a:ext>
            </a:extLst>
          </p:cNvPr>
          <p:cNvSpPr/>
          <p:nvPr/>
        </p:nvSpPr>
        <p:spPr>
          <a:xfrm>
            <a:off x="0" y="0"/>
            <a:ext cx="254000" cy="5143500"/>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graphicFrame>
        <p:nvGraphicFramePr>
          <p:cNvPr id="3" name="Diagrama 2">
            <a:extLst>
              <a:ext uri="{FF2B5EF4-FFF2-40B4-BE49-F238E27FC236}">
                <a16:creationId xmlns:a16="http://schemas.microsoft.com/office/drawing/2014/main" id="{9D865840-138D-4A72-82AF-82AD923813A1}"/>
              </a:ext>
            </a:extLst>
          </p:cNvPr>
          <p:cNvGraphicFramePr/>
          <p:nvPr>
            <p:extLst>
              <p:ext uri="{D42A27DB-BD31-4B8C-83A1-F6EECF244321}">
                <p14:modId xmlns:p14="http://schemas.microsoft.com/office/powerpoint/2010/main" val="1996346437"/>
              </p:ext>
            </p:extLst>
          </p:nvPr>
        </p:nvGraphicFramePr>
        <p:xfrm>
          <a:off x="582304" y="959149"/>
          <a:ext cx="3491682" cy="27959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7" name="Grupo 26">
            <a:extLst>
              <a:ext uri="{FF2B5EF4-FFF2-40B4-BE49-F238E27FC236}">
                <a16:creationId xmlns:a16="http://schemas.microsoft.com/office/drawing/2014/main" id="{19550E00-E593-494D-A2FC-CBBE71406F7D}"/>
              </a:ext>
            </a:extLst>
          </p:cNvPr>
          <p:cNvGrpSpPr/>
          <p:nvPr/>
        </p:nvGrpSpPr>
        <p:grpSpPr>
          <a:xfrm>
            <a:off x="641981" y="4099242"/>
            <a:ext cx="8100127" cy="700863"/>
            <a:chOff x="647699" y="1716546"/>
            <a:chExt cx="8100127" cy="700863"/>
          </a:xfrm>
        </p:grpSpPr>
        <p:sp>
          <p:nvSpPr>
            <p:cNvPr id="28" name="Forma libre: forma 27">
              <a:extLst>
                <a:ext uri="{FF2B5EF4-FFF2-40B4-BE49-F238E27FC236}">
                  <a16:creationId xmlns:a16="http://schemas.microsoft.com/office/drawing/2014/main" id="{D8FA13FF-BCEF-4086-95B8-D845AFA43086}"/>
                </a:ext>
              </a:extLst>
            </p:cNvPr>
            <p:cNvSpPr>
              <a:spLocks/>
            </p:cNvSpPr>
            <p:nvPr/>
          </p:nvSpPr>
          <p:spPr>
            <a:xfrm>
              <a:off x="1440000" y="1724868"/>
              <a:ext cx="7307826" cy="692541"/>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FFCE4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noAutofit/>
            </a:bodyPr>
            <a:lstStyle/>
            <a:p>
              <a:pPr algn="just"/>
              <a:r>
                <a:rPr lang="es-ES" sz="1200" b="1" i="0" dirty="0">
                  <a:solidFill>
                    <a:srgbClr val="000000"/>
                  </a:solidFill>
                  <a:effectLst/>
                  <a:ea typeface="Roboto" panose="02000000000000000000" pitchFamily="2" charset="0"/>
                  <a:cs typeface="Calibri" panose="020F0502020204030204" pitchFamily="34" charset="0"/>
                </a:rPr>
                <a:t>Debemos tener claro y saber diferenciar dos aspecto; el espacio que ocupa una caja y el tamaño de esa caja. Lo primero hace referencia al espacio que ocupa la caja en la página. Lo segundo al tamaño visible de la caja.</a:t>
              </a:r>
              <a:endParaRPr lang="es-ES_tradnl" sz="1200" dirty="0">
                <a:solidFill>
                  <a:schemeClr val="bg2">
                    <a:lumMod val="10000"/>
                  </a:schemeClr>
                </a:solidFill>
                <a:ea typeface="Roboto" panose="02000000000000000000" pitchFamily="2" charset="0"/>
                <a:cs typeface="Calibri" panose="020F0502020204030204" pitchFamily="34" charset="0"/>
              </a:endParaRPr>
            </a:p>
          </p:txBody>
        </p:sp>
        <p:pic>
          <p:nvPicPr>
            <p:cNvPr id="29" name="Imagen 28" descr="Icono&#10;&#10;Descripción generada automáticamente">
              <a:extLst>
                <a:ext uri="{FF2B5EF4-FFF2-40B4-BE49-F238E27FC236}">
                  <a16:creationId xmlns:a16="http://schemas.microsoft.com/office/drawing/2014/main" id="{23A2AFA2-84D8-463D-92D9-BD7323C0CED7}"/>
                </a:ext>
              </a:extLst>
            </p:cNvPr>
            <p:cNvPicPr>
              <a:picLocks noChangeAspect="1"/>
            </p:cNvPicPr>
            <p:nvPr/>
          </p:nvPicPr>
          <p:blipFill>
            <a:blip r:embed="rId9"/>
            <a:stretch>
              <a:fillRect/>
            </a:stretch>
          </p:blipFill>
          <p:spPr>
            <a:xfrm>
              <a:off x="647699" y="1716546"/>
              <a:ext cx="700862" cy="700862"/>
            </a:xfrm>
            <a:prstGeom prst="rect">
              <a:avLst/>
            </a:prstGeom>
          </p:spPr>
        </p:pic>
      </p:grpSp>
    </p:spTree>
    <p:extLst>
      <p:ext uri="{BB962C8B-B14F-4D97-AF65-F5344CB8AC3E}">
        <p14:creationId xmlns:p14="http://schemas.microsoft.com/office/powerpoint/2010/main" val="31399466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B3674ED1-514D-4249-B212-B595BE80D922}"/>
                                            </p:graphicEl>
                                          </p:spTgt>
                                        </p:tgtEl>
                                        <p:attrNameLst>
                                          <p:attrName>style.visibility</p:attrName>
                                        </p:attrNameLst>
                                      </p:cBhvr>
                                      <p:to>
                                        <p:strVal val="visible"/>
                                      </p:to>
                                    </p:set>
                                    <p:animEffect transition="in" filter="fade">
                                      <p:cBhvr>
                                        <p:cTn id="7" dur="500"/>
                                        <p:tgtEl>
                                          <p:spTgt spid="3">
                                            <p:graphicEl>
                                              <a:dgm id="{B3674ED1-514D-4249-B212-B595BE80D922}"/>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graphicEl>
                                              <a:dgm id="{AADC53E3-CC0D-4EC6-A470-4BB56AB9374F}"/>
                                            </p:graphicEl>
                                          </p:spTgt>
                                        </p:tgtEl>
                                        <p:attrNameLst>
                                          <p:attrName>style.visibility</p:attrName>
                                        </p:attrNameLst>
                                      </p:cBhvr>
                                      <p:to>
                                        <p:strVal val="visible"/>
                                      </p:to>
                                    </p:set>
                                    <p:animEffect transition="in" filter="fade">
                                      <p:cBhvr>
                                        <p:cTn id="10" dur="500"/>
                                        <p:tgtEl>
                                          <p:spTgt spid="3">
                                            <p:graphicEl>
                                              <a:dgm id="{AADC53E3-CC0D-4EC6-A470-4BB56AB9374F}"/>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graphicEl>
                                              <a:dgm id="{071B7FE7-683F-4CC4-B851-631C61CD13FA}"/>
                                            </p:graphicEl>
                                          </p:spTgt>
                                        </p:tgtEl>
                                        <p:attrNameLst>
                                          <p:attrName>style.visibility</p:attrName>
                                        </p:attrNameLst>
                                      </p:cBhvr>
                                      <p:to>
                                        <p:strVal val="visible"/>
                                      </p:to>
                                    </p:set>
                                    <p:animEffect transition="in" filter="fade">
                                      <p:cBhvr>
                                        <p:cTn id="13" dur="500"/>
                                        <p:tgtEl>
                                          <p:spTgt spid="3">
                                            <p:graphicEl>
                                              <a:dgm id="{071B7FE7-683F-4CC4-B851-631C61CD13FA}"/>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graphicEl>
                                              <a:dgm id="{AD879170-BD4B-47F9-8390-2DE7804EBF1C}"/>
                                            </p:graphicEl>
                                          </p:spTgt>
                                        </p:tgtEl>
                                        <p:attrNameLst>
                                          <p:attrName>style.visibility</p:attrName>
                                        </p:attrNameLst>
                                      </p:cBhvr>
                                      <p:to>
                                        <p:strVal val="visible"/>
                                      </p:to>
                                    </p:set>
                                    <p:animEffect transition="in" filter="fade">
                                      <p:cBhvr>
                                        <p:cTn id="18" dur="500"/>
                                        <p:tgtEl>
                                          <p:spTgt spid="3">
                                            <p:graphicEl>
                                              <a:dgm id="{AD879170-BD4B-47F9-8390-2DE7804EBF1C}"/>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graphicEl>
                                              <a:dgm id="{9FC308AE-621A-47D4-9080-2DE7D9FDFCE0}"/>
                                            </p:graphicEl>
                                          </p:spTgt>
                                        </p:tgtEl>
                                        <p:attrNameLst>
                                          <p:attrName>style.visibility</p:attrName>
                                        </p:attrNameLst>
                                      </p:cBhvr>
                                      <p:to>
                                        <p:strVal val="visible"/>
                                      </p:to>
                                    </p:set>
                                    <p:animEffect transition="in" filter="fade">
                                      <p:cBhvr>
                                        <p:cTn id="21" dur="500"/>
                                        <p:tgtEl>
                                          <p:spTgt spid="3">
                                            <p:graphicEl>
                                              <a:dgm id="{9FC308AE-621A-47D4-9080-2DE7D9FDFCE0}"/>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graphicEl>
                                              <a:dgm id="{4738A007-E09F-4268-B81F-6E170B4993A0}"/>
                                            </p:graphicEl>
                                          </p:spTgt>
                                        </p:tgtEl>
                                        <p:attrNameLst>
                                          <p:attrName>style.visibility</p:attrName>
                                        </p:attrNameLst>
                                      </p:cBhvr>
                                      <p:to>
                                        <p:strVal val="visible"/>
                                      </p:to>
                                    </p:set>
                                    <p:animEffect transition="in" filter="fade">
                                      <p:cBhvr>
                                        <p:cTn id="26" dur="500"/>
                                        <p:tgtEl>
                                          <p:spTgt spid="3">
                                            <p:graphicEl>
                                              <a:dgm id="{4738A007-E09F-4268-B81F-6E170B4993A0}"/>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graphicEl>
                                              <a:dgm id="{9D45E90C-4E7A-401C-B892-DD39923D2CC0}"/>
                                            </p:graphicEl>
                                          </p:spTgt>
                                        </p:tgtEl>
                                        <p:attrNameLst>
                                          <p:attrName>style.visibility</p:attrName>
                                        </p:attrNameLst>
                                      </p:cBhvr>
                                      <p:to>
                                        <p:strVal val="visible"/>
                                      </p:to>
                                    </p:set>
                                    <p:animEffect transition="in" filter="fade">
                                      <p:cBhvr>
                                        <p:cTn id="29" dur="500"/>
                                        <p:tgtEl>
                                          <p:spTgt spid="3">
                                            <p:graphicEl>
                                              <a:dgm id="{9D45E90C-4E7A-401C-B892-DD39923D2CC0}"/>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graphicEl>
                                              <a:dgm id="{92E8424A-C15A-4FE3-9677-D65591998E34}"/>
                                            </p:graphicEl>
                                          </p:spTgt>
                                        </p:tgtEl>
                                        <p:attrNameLst>
                                          <p:attrName>style.visibility</p:attrName>
                                        </p:attrNameLst>
                                      </p:cBhvr>
                                      <p:to>
                                        <p:strVal val="visible"/>
                                      </p:to>
                                    </p:set>
                                    <p:animEffect transition="in" filter="fade">
                                      <p:cBhvr>
                                        <p:cTn id="34" dur="500"/>
                                        <p:tgtEl>
                                          <p:spTgt spid="3">
                                            <p:graphicEl>
                                              <a:dgm id="{92E8424A-C15A-4FE3-9677-D65591998E34}"/>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graphicEl>
                                              <a:dgm id="{DE5C96C6-00A5-4A32-8A4D-72440215519E}"/>
                                            </p:graphicEl>
                                          </p:spTgt>
                                        </p:tgtEl>
                                        <p:attrNameLst>
                                          <p:attrName>style.visibility</p:attrName>
                                        </p:attrNameLst>
                                      </p:cBhvr>
                                      <p:to>
                                        <p:strVal val="visible"/>
                                      </p:to>
                                    </p:set>
                                    <p:animEffect transition="in" filter="fade">
                                      <p:cBhvr>
                                        <p:cTn id="37" dur="500"/>
                                        <p:tgtEl>
                                          <p:spTgt spid="3">
                                            <p:graphicEl>
                                              <a:dgm id="{DE5C96C6-00A5-4A32-8A4D-72440215519E}"/>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2B4C0691-CCF6-4700-A7E5-258D915F9F45}"/>
              </a:ext>
            </a:extLst>
          </p:cNvPr>
          <p:cNvSpPr/>
          <p:nvPr/>
        </p:nvSpPr>
        <p:spPr>
          <a:xfrm rot="10800000">
            <a:off x="1229032" y="1621847"/>
            <a:ext cx="135122" cy="1441515"/>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sp>
        <p:nvSpPr>
          <p:cNvPr id="15" name="Title 1">
            <a:extLst>
              <a:ext uri="{FF2B5EF4-FFF2-40B4-BE49-F238E27FC236}">
                <a16:creationId xmlns:a16="http://schemas.microsoft.com/office/drawing/2014/main" id="{86B6CDE2-EADE-430A-81A9-A4C92D7A9C60}"/>
              </a:ext>
            </a:extLst>
          </p:cNvPr>
          <p:cNvSpPr txBox="1">
            <a:spLocks/>
          </p:cNvSpPr>
          <p:nvPr/>
        </p:nvSpPr>
        <p:spPr>
          <a:xfrm>
            <a:off x="9269290" y="1621848"/>
            <a:ext cx="7217587" cy="731371"/>
          </a:xfrm>
          <a:prstGeom prst="rect">
            <a:avLst/>
          </a:prstGeom>
        </p:spPr>
        <p:txBody>
          <a:bodyPr vert="horz" wrap="square" lIns="0" tIns="45720" rIns="91440" bIns="45720" rtlCol="0" anchor="t" anchorCtr="0">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pPr>
              <a:tabLst>
                <a:tab pos="90488" algn="l"/>
              </a:tabLst>
            </a:pPr>
            <a:r>
              <a:rPr lang="en-US" sz="4800" spc="-300" dirty="0" err="1">
                <a:solidFill>
                  <a:schemeClr val="bg1">
                    <a:lumMod val="50000"/>
                  </a:schemeClr>
                </a:solidFill>
                <a:latin typeface="Montserrat SemiBold" panose="00000700000000000000" pitchFamily="2" charset="0"/>
              </a:rPr>
              <a:t>Tipos</a:t>
            </a:r>
            <a:r>
              <a:rPr lang="en-US" sz="4800" spc="-300" dirty="0">
                <a:solidFill>
                  <a:schemeClr val="bg1">
                    <a:lumMod val="50000"/>
                  </a:schemeClr>
                </a:solidFill>
                <a:latin typeface="Montserrat SemiBold" panose="00000700000000000000" pitchFamily="2" charset="0"/>
              </a:rPr>
              <a:t> de </a:t>
            </a:r>
            <a:r>
              <a:rPr lang="en-US" sz="4800" spc="-300" dirty="0" err="1">
                <a:solidFill>
                  <a:schemeClr val="bg1">
                    <a:lumMod val="50000"/>
                  </a:schemeClr>
                </a:solidFill>
                <a:latin typeface="Montserrat SemiBold" panose="00000700000000000000" pitchFamily="2" charset="0"/>
              </a:rPr>
              <a:t>modelo</a:t>
            </a:r>
            <a:r>
              <a:rPr lang="en-US" sz="4800" spc="-300" dirty="0">
                <a:solidFill>
                  <a:schemeClr val="bg1">
                    <a:lumMod val="50000"/>
                  </a:schemeClr>
                </a:solidFill>
                <a:latin typeface="Montserrat SemiBold" panose="00000700000000000000" pitchFamily="2" charset="0"/>
              </a:rPr>
              <a:t> de </a:t>
            </a:r>
            <a:r>
              <a:rPr lang="en-US" sz="4800" spc="-300" dirty="0" err="1">
                <a:solidFill>
                  <a:schemeClr val="bg1">
                    <a:lumMod val="50000"/>
                  </a:schemeClr>
                </a:solidFill>
                <a:latin typeface="Montserrat SemiBold" panose="00000700000000000000" pitchFamily="2" charset="0"/>
              </a:rPr>
              <a:t>caja</a:t>
            </a:r>
            <a:endParaRPr lang="en-US" sz="4800" spc="-300" dirty="0">
              <a:solidFill>
                <a:schemeClr val="bg1">
                  <a:lumMod val="50000"/>
                </a:schemeClr>
              </a:solidFill>
              <a:latin typeface="Montserrat SemiBold" panose="00000700000000000000" pitchFamily="2" charset="0"/>
            </a:endParaRPr>
          </a:p>
        </p:txBody>
      </p:sp>
      <p:sp>
        <p:nvSpPr>
          <p:cNvPr id="5" name="Title 1">
            <a:extLst>
              <a:ext uri="{FF2B5EF4-FFF2-40B4-BE49-F238E27FC236}">
                <a16:creationId xmlns:a16="http://schemas.microsoft.com/office/drawing/2014/main" id="{3BB7A800-AFB9-41A8-9E0C-01E0EC075CE9}"/>
              </a:ext>
            </a:extLst>
          </p:cNvPr>
          <p:cNvSpPr txBox="1">
            <a:spLocks/>
          </p:cNvSpPr>
          <p:nvPr/>
        </p:nvSpPr>
        <p:spPr>
          <a:xfrm>
            <a:off x="9269289" y="2353219"/>
            <a:ext cx="7217587" cy="712907"/>
          </a:xfrm>
          <a:prstGeom prst="rect">
            <a:avLst/>
          </a:prstGeom>
        </p:spPr>
        <p:txBody>
          <a:bodyPr vert="horz" wrap="square" lIns="0" tIns="45720" rIns="91440" bIns="45720" rtlCol="0" anchor="t" anchorCtr="0">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pPr>
              <a:tabLst>
                <a:tab pos="90488" algn="l"/>
              </a:tabLst>
            </a:pPr>
            <a:r>
              <a:rPr lang="en-US" sz="4000" spc="-300" dirty="0" err="1">
                <a:solidFill>
                  <a:schemeClr val="bg1">
                    <a:lumMod val="50000"/>
                  </a:schemeClr>
                </a:solidFill>
                <a:latin typeface="+mn-lt"/>
              </a:rPr>
              <a:t>Modelo</a:t>
            </a:r>
            <a:r>
              <a:rPr lang="en-US" sz="4000" spc="-300" dirty="0">
                <a:solidFill>
                  <a:schemeClr val="bg1">
                    <a:lumMod val="50000"/>
                  </a:schemeClr>
                </a:solidFill>
                <a:latin typeface="+mn-lt"/>
              </a:rPr>
              <a:t> </a:t>
            </a:r>
            <a:r>
              <a:rPr lang="en-US" sz="4000" spc="-300" dirty="0" err="1">
                <a:solidFill>
                  <a:schemeClr val="bg1">
                    <a:lumMod val="50000"/>
                  </a:schemeClr>
                </a:solidFill>
                <a:latin typeface="+mn-lt"/>
              </a:rPr>
              <a:t>estándar</a:t>
            </a:r>
            <a:r>
              <a:rPr lang="en-US" sz="4000" spc="-300" dirty="0">
                <a:solidFill>
                  <a:schemeClr val="bg1">
                    <a:lumMod val="50000"/>
                  </a:schemeClr>
                </a:solidFill>
                <a:latin typeface="+mn-lt"/>
              </a:rPr>
              <a:t> y alternativo</a:t>
            </a:r>
          </a:p>
        </p:txBody>
      </p:sp>
    </p:spTree>
    <p:extLst>
      <p:ext uri="{BB962C8B-B14F-4D97-AF65-F5344CB8AC3E}">
        <p14:creationId xmlns:p14="http://schemas.microsoft.com/office/powerpoint/2010/main" val="15635505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3.33333E-6 2.46914E-7 L -0.85503 0.00463 " pathEditMode="relative" rAng="0" ptsTypes="AA">
                                      <p:cBhvr>
                                        <p:cTn id="14" dur="1000" fill="hold"/>
                                        <p:tgtEl>
                                          <p:spTgt spid="15"/>
                                        </p:tgtEl>
                                        <p:attrNameLst>
                                          <p:attrName>ppt_x</p:attrName>
                                          <p:attrName>ppt_y</p:attrName>
                                        </p:attrNameLst>
                                      </p:cBhvr>
                                      <p:rCtr x="-42760" y="216"/>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0" nodeType="clickEffect">
                                  <p:stCondLst>
                                    <p:cond delay="0"/>
                                  </p:stCondLst>
                                  <p:childTnLst>
                                    <p:animMotion origin="layout" path="M -3.33333E-6 -3.20988E-6 L -0.85382 -0.00308 " pathEditMode="relative" rAng="0" ptsTypes="AA">
                                      <p:cBhvr>
                                        <p:cTn id="18" dur="1000" fill="hold"/>
                                        <p:tgtEl>
                                          <p:spTgt spid="5"/>
                                        </p:tgtEl>
                                        <p:attrNameLst>
                                          <p:attrName>ppt_x</p:attrName>
                                          <p:attrName>ppt_y</p:attrName>
                                        </p:attrNameLst>
                                      </p:cBhvr>
                                      <p:rCtr x="-42691" y="-1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47699" y="-1627"/>
            <a:ext cx="8245476" cy="810657"/>
          </a:xfrm>
        </p:spPr>
        <p:txBody>
          <a:bodyPr lIns="0" anchor="b"/>
          <a:lstStyle/>
          <a:p>
            <a:r>
              <a:rPr lang="es-ES_tradnl" sz="3600" spc="-300" dirty="0">
                <a:solidFill>
                  <a:schemeClr val="bg1">
                    <a:lumMod val="50000"/>
                  </a:schemeClr>
                </a:solidFill>
                <a:latin typeface="Montserrat SemiBold" panose="00000700000000000000" pitchFamily="2" charset="0"/>
              </a:rPr>
              <a:t>Modelo de caja estándar</a:t>
            </a:r>
          </a:p>
        </p:txBody>
      </p:sp>
      <p:sp>
        <p:nvSpPr>
          <p:cNvPr id="18" name="Rectángulo 17">
            <a:extLst>
              <a:ext uri="{FF2B5EF4-FFF2-40B4-BE49-F238E27FC236}">
                <a16:creationId xmlns:a16="http://schemas.microsoft.com/office/drawing/2014/main" id="{2500B578-A172-4123-A9F9-10474B82C587}"/>
              </a:ext>
            </a:extLst>
          </p:cNvPr>
          <p:cNvSpPr/>
          <p:nvPr/>
        </p:nvSpPr>
        <p:spPr>
          <a:xfrm>
            <a:off x="0" y="0"/>
            <a:ext cx="254000" cy="5143500"/>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pic>
        <p:nvPicPr>
          <p:cNvPr id="3" name="Imagen 2" descr="Imagen que contiene Tabla&#10;&#10;Descripción generada automáticamente">
            <a:extLst>
              <a:ext uri="{FF2B5EF4-FFF2-40B4-BE49-F238E27FC236}">
                <a16:creationId xmlns:a16="http://schemas.microsoft.com/office/drawing/2014/main" id="{5CC6430E-D54A-4A9F-ABAF-82193077965C}"/>
              </a:ext>
            </a:extLst>
          </p:cNvPr>
          <p:cNvPicPr>
            <a:picLocks noChangeAspect="1"/>
          </p:cNvPicPr>
          <p:nvPr/>
        </p:nvPicPr>
        <p:blipFill>
          <a:blip r:embed="rId3"/>
          <a:stretch>
            <a:fillRect/>
          </a:stretch>
        </p:blipFill>
        <p:spPr>
          <a:xfrm>
            <a:off x="4448992" y="1435553"/>
            <a:ext cx="3787324" cy="2272394"/>
          </a:xfrm>
          <a:prstGeom prst="rect">
            <a:avLst/>
          </a:prstGeom>
        </p:spPr>
      </p:pic>
      <p:sp>
        <p:nvSpPr>
          <p:cNvPr id="14" name="CuadroTexto 13">
            <a:extLst>
              <a:ext uri="{FF2B5EF4-FFF2-40B4-BE49-F238E27FC236}">
                <a16:creationId xmlns:a16="http://schemas.microsoft.com/office/drawing/2014/main" id="{A4403FC3-22A4-4CFF-935B-6A44C085A83E}"/>
              </a:ext>
            </a:extLst>
          </p:cNvPr>
          <p:cNvSpPr txBox="1"/>
          <p:nvPr/>
        </p:nvSpPr>
        <p:spPr>
          <a:xfrm>
            <a:off x="561611" y="836904"/>
            <a:ext cx="8417651" cy="584775"/>
          </a:xfrm>
          <a:prstGeom prst="rect">
            <a:avLst/>
          </a:prstGeom>
          <a:noFill/>
        </p:spPr>
        <p:txBody>
          <a:bodyPr wrap="square" rtlCol="0">
            <a:spAutoFit/>
          </a:bodyPr>
          <a:lstStyle/>
          <a:p>
            <a:r>
              <a:rPr lang="es-ES" sz="1600" dirty="0">
                <a:solidFill>
                  <a:schemeClr val="bg1"/>
                </a:solidFill>
              </a:rPr>
              <a:t>Es el modelo establecido por defecto. En este modelo el relleno y el borde se suman al ancho y alto de la caja para obtener el tamaño real visible que ocupa.</a:t>
            </a:r>
          </a:p>
        </p:txBody>
      </p:sp>
      <p:grpSp>
        <p:nvGrpSpPr>
          <p:cNvPr id="22" name="Grupo 21">
            <a:extLst>
              <a:ext uri="{FF2B5EF4-FFF2-40B4-BE49-F238E27FC236}">
                <a16:creationId xmlns:a16="http://schemas.microsoft.com/office/drawing/2014/main" id="{227038FF-A42F-4C67-9FD9-9391731C440F}"/>
              </a:ext>
            </a:extLst>
          </p:cNvPr>
          <p:cNvGrpSpPr/>
          <p:nvPr/>
        </p:nvGrpSpPr>
        <p:grpSpPr>
          <a:xfrm>
            <a:off x="1426849" y="1643059"/>
            <a:ext cx="2433409" cy="1857381"/>
            <a:chOff x="432619" y="2257314"/>
            <a:chExt cx="2871020" cy="2121655"/>
          </a:xfrm>
        </p:grpSpPr>
        <p:sp>
          <p:nvSpPr>
            <p:cNvPr id="21" name="Rectángulo: esquinas redondeadas 20">
              <a:extLst>
                <a:ext uri="{FF2B5EF4-FFF2-40B4-BE49-F238E27FC236}">
                  <a16:creationId xmlns:a16="http://schemas.microsoft.com/office/drawing/2014/main" id="{85FBCE6A-6061-4577-B712-DD484454C1B0}"/>
                </a:ext>
              </a:extLst>
            </p:cNvPr>
            <p:cNvSpPr/>
            <p:nvPr/>
          </p:nvSpPr>
          <p:spPr>
            <a:xfrm>
              <a:off x="432619" y="2257314"/>
              <a:ext cx="2871020" cy="212165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20" name="CuadroTexto 19">
              <a:extLst>
                <a:ext uri="{FF2B5EF4-FFF2-40B4-BE49-F238E27FC236}">
                  <a16:creationId xmlns:a16="http://schemas.microsoft.com/office/drawing/2014/main" id="{026B8101-B24F-4E4E-AB15-CF24BCC139D4}"/>
                </a:ext>
              </a:extLst>
            </p:cNvPr>
            <p:cNvSpPr txBox="1"/>
            <p:nvPr/>
          </p:nvSpPr>
          <p:spPr>
            <a:xfrm>
              <a:off x="546277" y="2410199"/>
              <a:ext cx="2668871" cy="1757840"/>
            </a:xfrm>
            <a:prstGeom prst="rect">
              <a:avLst/>
            </a:prstGeom>
            <a:noFill/>
          </p:spPr>
          <p:txBody>
            <a:bodyPr wrap="square" rtlCol="0">
              <a:spAutoFit/>
            </a:bodyPr>
            <a:lstStyle/>
            <a:p>
              <a:r>
                <a:rPr lang="es-ES" sz="1300" b="0" dirty="0">
                  <a:solidFill>
                    <a:srgbClr val="FFCC95"/>
                  </a:solidFill>
                  <a:effectLst/>
                </a:rPr>
                <a:t>.box</a:t>
              </a:r>
              <a:r>
                <a:rPr lang="es-ES" sz="1300" b="0" dirty="0">
                  <a:solidFill>
                    <a:srgbClr val="E6E6E6"/>
                  </a:solidFill>
                  <a:effectLst/>
                </a:rPr>
                <a:t> </a:t>
              </a:r>
              <a:r>
                <a:rPr lang="es-ES" sz="1300" b="0" dirty="0">
                  <a:solidFill>
                    <a:srgbClr val="B9B8B8"/>
                  </a:solidFill>
                  <a:effectLst/>
                </a:rPr>
                <a:t>{</a:t>
              </a:r>
              <a:endParaRPr lang="es-ES" sz="1300" b="0" dirty="0">
                <a:solidFill>
                  <a:srgbClr val="E6E6E6"/>
                </a:solidFill>
                <a:effectLst/>
              </a:endParaRPr>
            </a:p>
            <a:p>
              <a:r>
                <a:rPr lang="es-ES" sz="1300" b="0" dirty="0">
                  <a:solidFill>
                    <a:srgbClr val="E6E6E6"/>
                  </a:solidFill>
                  <a:effectLst/>
                </a:rPr>
                <a:t>    </a:t>
              </a:r>
              <a:r>
                <a:rPr lang="es-ES" sz="1300" b="0" dirty="0" err="1">
                  <a:solidFill>
                    <a:srgbClr val="A0B9C4"/>
                  </a:solidFill>
                  <a:effectLst/>
                </a:rPr>
                <a:t>width</a:t>
              </a:r>
              <a:r>
                <a:rPr lang="es-ES" sz="1300" b="0" dirty="0">
                  <a:solidFill>
                    <a:srgbClr val="A7A2A2"/>
                  </a:solidFill>
                  <a:effectLst/>
                </a:rPr>
                <a:t>:</a:t>
              </a:r>
              <a:r>
                <a:rPr lang="es-ES" sz="1300" b="0" dirty="0">
                  <a:solidFill>
                    <a:srgbClr val="E6E6E6"/>
                  </a:solidFill>
                  <a:effectLst/>
                </a:rPr>
                <a:t> </a:t>
              </a:r>
              <a:r>
                <a:rPr lang="es-ES" sz="1300" b="0" dirty="0">
                  <a:solidFill>
                    <a:srgbClr val="FFCC95"/>
                  </a:solidFill>
                  <a:effectLst/>
                </a:rPr>
                <a:t>350</a:t>
              </a:r>
              <a:r>
                <a:rPr lang="es-ES" sz="1300" b="0" dirty="0">
                  <a:solidFill>
                    <a:srgbClr val="FF2C6B"/>
                  </a:solidFill>
                  <a:effectLst/>
                </a:rPr>
                <a:t>px</a:t>
              </a:r>
              <a:r>
                <a:rPr lang="es-ES" sz="1300" b="0" dirty="0">
                  <a:solidFill>
                    <a:srgbClr val="A7A2A2"/>
                  </a:solidFill>
                  <a:effectLst/>
                </a:rPr>
                <a:t>;</a:t>
              </a:r>
              <a:endParaRPr lang="es-ES" sz="1300" b="0" dirty="0">
                <a:solidFill>
                  <a:srgbClr val="E6E6E6"/>
                </a:solidFill>
                <a:effectLst/>
              </a:endParaRPr>
            </a:p>
            <a:p>
              <a:r>
                <a:rPr lang="es-ES" sz="1300" b="0" dirty="0">
                  <a:solidFill>
                    <a:srgbClr val="E6E6E6"/>
                  </a:solidFill>
                  <a:effectLst/>
                </a:rPr>
                <a:t>    </a:t>
              </a:r>
              <a:r>
                <a:rPr lang="es-ES" sz="1300" b="0" dirty="0" err="1">
                  <a:solidFill>
                    <a:srgbClr val="A0B9C4"/>
                  </a:solidFill>
                  <a:effectLst/>
                </a:rPr>
                <a:t>height</a:t>
              </a:r>
              <a:r>
                <a:rPr lang="es-ES" sz="1300" b="0" dirty="0">
                  <a:solidFill>
                    <a:srgbClr val="A7A2A2"/>
                  </a:solidFill>
                  <a:effectLst/>
                </a:rPr>
                <a:t>:</a:t>
              </a:r>
              <a:r>
                <a:rPr lang="es-ES" sz="1300" b="0" dirty="0">
                  <a:solidFill>
                    <a:srgbClr val="E6E6E6"/>
                  </a:solidFill>
                  <a:effectLst/>
                </a:rPr>
                <a:t> </a:t>
              </a:r>
              <a:r>
                <a:rPr lang="es-ES" sz="1300" b="0" dirty="0">
                  <a:solidFill>
                    <a:srgbClr val="FFCC95"/>
                  </a:solidFill>
                  <a:effectLst/>
                </a:rPr>
                <a:t>150</a:t>
              </a:r>
              <a:r>
                <a:rPr lang="es-ES" sz="1300" b="0" dirty="0">
                  <a:solidFill>
                    <a:srgbClr val="FF2C6B"/>
                  </a:solidFill>
                  <a:effectLst/>
                </a:rPr>
                <a:t>px</a:t>
              </a:r>
              <a:r>
                <a:rPr lang="es-ES" sz="1300" b="0" dirty="0">
                  <a:solidFill>
                    <a:srgbClr val="A7A2A2"/>
                  </a:solidFill>
                  <a:effectLst/>
                </a:rPr>
                <a:t>;</a:t>
              </a:r>
              <a:endParaRPr lang="es-ES" sz="1300" b="0" dirty="0">
                <a:solidFill>
                  <a:srgbClr val="E6E6E6"/>
                </a:solidFill>
                <a:effectLst/>
              </a:endParaRPr>
            </a:p>
            <a:p>
              <a:r>
                <a:rPr lang="es-ES" sz="1300" b="0" dirty="0">
                  <a:solidFill>
                    <a:srgbClr val="E6E6E6"/>
                  </a:solidFill>
                  <a:effectLst/>
                </a:rPr>
                <a:t>    </a:t>
              </a:r>
              <a:r>
                <a:rPr lang="es-ES" sz="1300" b="0" dirty="0" err="1">
                  <a:solidFill>
                    <a:srgbClr val="A0B9C4"/>
                  </a:solidFill>
                  <a:effectLst/>
                </a:rPr>
                <a:t>margin</a:t>
              </a:r>
              <a:r>
                <a:rPr lang="es-ES" sz="1300" b="0" dirty="0">
                  <a:solidFill>
                    <a:srgbClr val="A7A2A2"/>
                  </a:solidFill>
                  <a:effectLst/>
                </a:rPr>
                <a:t>:</a:t>
              </a:r>
              <a:r>
                <a:rPr lang="es-ES" sz="1300" b="0" dirty="0">
                  <a:solidFill>
                    <a:srgbClr val="E6E6E6"/>
                  </a:solidFill>
                  <a:effectLst/>
                </a:rPr>
                <a:t> </a:t>
              </a:r>
              <a:r>
                <a:rPr lang="es-ES" sz="1300" b="0" dirty="0">
                  <a:solidFill>
                    <a:srgbClr val="FFCC95"/>
                  </a:solidFill>
                  <a:effectLst/>
                </a:rPr>
                <a:t>10</a:t>
              </a:r>
              <a:r>
                <a:rPr lang="es-ES" sz="1300" b="0" dirty="0">
                  <a:solidFill>
                    <a:srgbClr val="FF2C6B"/>
                  </a:solidFill>
                  <a:effectLst/>
                </a:rPr>
                <a:t>px</a:t>
              </a:r>
              <a:r>
                <a:rPr lang="es-ES" sz="1300" b="0" dirty="0">
                  <a:solidFill>
                    <a:srgbClr val="A7A2A2"/>
                  </a:solidFill>
                  <a:effectLst/>
                </a:rPr>
                <a:t>;</a:t>
              </a:r>
              <a:endParaRPr lang="es-ES" sz="1300" b="0" dirty="0">
                <a:solidFill>
                  <a:srgbClr val="E6E6E6"/>
                </a:solidFill>
                <a:effectLst/>
              </a:endParaRPr>
            </a:p>
            <a:p>
              <a:r>
                <a:rPr lang="es-ES" sz="1300" b="0" dirty="0">
                  <a:solidFill>
                    <a:srgbClr val="E6E6E6"/>
                  </a:solidFill>
                  <a:effectLst/>
                </a:rPr>
                <a:t>    </a:t>
              </a:r>
              <a:r>
                <a:rPr lang="es-ES" sz="1300" b="0" dirty="0" err="1">
                  <a:solidFill>
                    <a:srgbClr val="A0B9C4"/>
                  </a:solidFill>
                  <a:effectLst/>
                </a:rPr>
                <a:t>padding</a:t>
              </a:r>
              <a:r>
                <a:rPr lang="es-ES" sz="1300" b="0" dirty="0">
                  <a:solidFill>
                    <a:srgbClr val="A7A2A2"/>
                  </a:solidFill>
                  <a:effectLst/>
                </a:rPr>
                <a:t>:</a:t>
              </a:r>
              <a:r>
                <a:rPr lang="es-ES" sz="1300" b="0" dirty="0">
                  <a:solidFill>
                    <a:srgbClr val="E6E6E6"/>
                  </a:solidFill>
                  <a:effectLst/>
                </a:rPr>
                <a:t> </a:t>
              </a:r>
              <a:r>
                <a:rPr lang="es-ES" sz="1300" b="0" dirty="0">
                  <a:solidFill>
                    <a:srgbClr val="FFCC95"/>
                  </a:solidFill>
                  <a:effectLst/>
                </a:rPr>
                <a:t>25</a:t>
              </a:r>
              <a:r>
                <a:rPr lang="es-ES" sz="1300" b="0" dirty="0">
                  <a:solidFill>
                    <a:srgbClr val="FF2C6B"/>
                  </a:solidFill>
                  <a:effectLst/>
                </a:rPr>
                <a:t>px</a:t>
              </a:r>
              <a:r>
                <a:rPr lang="es-ES" sz="1300" b="0" dirty="0">
                  <a:solidFill>
                    <a:srgbClr val="A7A2A2"/>
                  </a:solidFill>
                  <a:effectLst/>
                </a:rPr>
                <a:t>;</a:t>
              </a:r>
              <a:endParaRPr lang="es-ES" sz="1300" b="0" dirty="0">
                <a:solidFill>
                  <a:srgbClr val="E6E6E6"/>
                </a:solidFill>
                <a:effectLst/>
              </a:endParaRPr>
            </a:p>
            <a:p>
              <a:r>
                <a:rPr lang="es-ES" sz="1300" b="0" dirty="0">
                  <a:solidFill>
                    <a:srgbClr val="E6E6E6"/>
                  </a:solidFill>
                  <a:effectLst/>
                </a:rPr>
                <a:t>    </a:t>
              </a:r>
              <a:r>
                <a:rPr lang="es-ES" sz="1300" b="0" dirty="0" err="1">
                  <a:solidFill>
                    <a:srgbClr val="A0B9C4"/>
                  </a:solidFill>
                  <a:effectLst/>
                </a:rPr>
                <a:t>border</a:t>
              </a:r>
              <a:r>
                <a:rPr lang="es-ES" sz="1300" b="0" dirty="0">
                  <a:solidFill>
                    <a:srgbClr val="A7A2A2"/>
                  </a:solidFill>
                  <a:effectLst/>
                </a:rPr>
                <a:t>:</a:t>
              </a:r>
              <a:r>
                <a:rPr lang="es-ES" sz="1300" b="0" dirty="0">
                  <a:solidFill>
                    <a:srgbClr val="E6E6E6"/>
                  </a:solidFill>
                  <a:effectLst/>
                </a:rPr>
                <a:t> </a:t>
              </a:r>
              <a:r>
                <a:rPr lang="es-ES" sz="1300" b="0" dirty="0">
                  <a:solidFill>
                    <a:srgbClr val="FFCC95"/>
                  </a:solidFill>
                  <a:effectLst/>
                </a:rPr>
                <a:t>5</a:t>
              </a:r>
              <a:r>
                <a:rPr lang="es-ES" sz="1300" b="0" dirty="0">
                  <a:solidFill>
                    <a:srgbClr val="FF2C6B"/>
                  </a:solidFill>
                  <a:effectLst/>
                </a:rPr>
                <a:t>px</a:t>
              </a:r>
              <a:r>
                <a:rPr lang="es-ES" sz="1300" b="0" dirty="0">
                  <a:solidFill>
                    <a:srgbClr val="7CC0D1"/>
                  </a:solidFill>
                  <a:effectLst/>
                </a:rPr>
                <a:t> </a:t>
              </a:r>
              <a:r>
                <a:rPr lang="es-ES" sz="1300" b="0" dirty="0" err="1">
                  <a:solidFill>
                    <a:srgbClr val="7CC0D1"/>
                  </a:solidFill>
                  <a:effectLst/>
                </a:rPr>
                <a:t>solid</a:t>
              </a:r>
              <a:r>
                <a:rPr lang="es-ES" sz="1300" b="0" dirty="0">
                  <a:solidFill>
                    <a:srgbClr val="7CC0D1"/>
                  </a:solidFill>
                  <a:effectLst/>
                </a:rPr>
                <a:t> </a:t>
              </a:r>
              <a:r>
                <a:rPr lang="es-ES" sz="1300" b="0" dirty="0" err="1">
                  <a:solidFill>
                    <a:srgbClr val="A0B9C4"/>
                  </a:solidFill>
                  <a:effectLst/>
                </a:rPr>
                <a:t>black</a:t>
              </a:r>
              <a:r>
                <a:rPr lang="es-ES" sz="1300" b="0" dirty="0">
                  <a:solidFill>
                    <a:srgbClr val="A7A2A2"/>
                  </a:solidFill>
                  <a:effectLst/>
                </a:rPr>
                <a:t>;</a:t>
              </a:r>
            </a:p>
            <a:p>
              <a:r>
                <a:rPr lang="es-ES" sz="1600" b="0" dirty="0">
                  <a:solidFill>
                    <a:srgbClr val="B9B8B8"/>
                  </a:solidFill>
                  <a:effectLst/>
                </a:rPr>
                <a:t>}</a:t>
              </a:r>
              <a:endParaRPr lang="es-ES" sz="1600" b="0" dirty="0">
                <a:solidFill>
                  <a:srgbClr val="E6E6E6"/>
                </a:solidFill>
                <a:effectLst/>
              </a:endParaRPr>
            </a:p>
          </p:txBody>
        </p:sp>
      </p:grpSp>
      <p:sp>
        <p:nvSpPr>
          <p:cNvPr id="23" name="CuadroTexto 22">
            <a:extLst>
              <a:ext uri="{FF2B5EF4-FFF2-40B4-BE49-F238E27FC236}">
                <a16:creationId xmlns:a16="http://schemas.microsoft.com/office/drawing/2014/main" id="{43AB29B4-4CA3-4E72-8765-E433E8BD9AAB}"/>
              </a:ext>
            </a:extLst>
          </p:cNvPr>
          <p:cNvSpPr txBox="1"/>
          <p:nvPr/>
        </p:nvSpPr>
        <p:spPr>
          <a:xfrm>
            <a:off x="1846435" y="3584206"/>
            <a:ext cx="5205114" cy="307777"/>
          </a:xfrm>
          <a:prstGeom prst="rect">
            <a:avLst/>
          </a:prstGeom>
          <a:noFill/>
        </p:spPr>
        <p:txBody>
          <a:bodyPr wrap="square" rtlCol="0">
            <a:spAutoFit/>
          </a:bodyPr>
          <a:lstStyle/>
          <a:p>
            <a:r>
              <a:rPr lang="es-ES" sz="1400" b="1" dirty="0">
                <a:solidFill>
                  <a:schemeClr val="bg1"/>
                </a:solidFill>
              </a:rPr>
              <a:t>El espacio visible es de 420px de ancho por 210px de alto</a:t>
            </a:r>
          </a:p>
        </p:txBody>
      </p:sp>
      <p:grpSp>
        <p:nvGrpSpPr>
          <p:cNvPr id="24" name="Grupo 23">
            <a:extLst>
              <a:ext uri="{FF2B5EF4-FFF2-40B4-BE49-F238E27FC236}">
                <a16:creationId xmlns:a16="http://schemas.microsoft.com/office/drawing/2014/main" id="{D7D52B44-8047-4DE0-9740-7F25205BC4F0}"/>
              </a:ext>
            </a:extLst>
          </p:cNvPr>
          <p:cNvGrpSpPr/>
          <p:nvPr/>
        </p:nvGrpSpPr>
        <p:grpSpPr>
          <a:xfrm>
            <a:off x="647699" y="4159112"/>
            <a:ext cx="8100127" cy="700862"/>
            <a:chOff x="647699" y="1716546"/>
            <a:chExt cx="8100127" cy="700862"/>
          </a:xfrm>
        </p:grpSpPr>
        <p:sp>
          <p:nvSpPr>
            <p:cNvPr id="25" name="Forma libre: forma 24">
              <a:extLst>
                <a:ext uri="{FF2B5EF4-FFF2-40B4-BE49-F238E27FC236}">
                  <a16:creationId xmlns:a16="http://schemas.microsoft.com/office/drawing/2014/main" id="{D7C7007A-EB77-4A1C-A4B0-CDE6FBED30BD}"/>
                </a:ext>
              </a:extLst>
            </p:cNvPr>
            <p:cNvSpPr/>
            <p:nvPr/>
          </p:nvSpPr>
          <p:spPr>
            <a:xfrm>
              <a:off x="1440000" y="1739023"/>
              <a:ext cx="7307826" cy="664230"/>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FFCE4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solidFill>
                    <a:schemeClr val="bg2">
                      <a:lumMod val="10000"/>
                    </a:schemeClr>
                  </a:solidFill>
                </a:rPr>
                <a:t>El margen no se cuenta para el tamaño real de la caja ya que este no afecta al contenido, tan solo al espacio total que la caja ocupa en la página.</a:t>
              </a:r>
              <a:endParaRPr lang="es-ES_tradnl" sz="1600" dirty="0">
                <a:solidFill>
                  <a:schemeClr val="bg2">
                    <a:lumMod val="10000"/>
                  </a:schemeClr>
                </a:solidFill>
              </a:endParaRPr>
            </a:p>
          </p:txBody>
        </p:sp>
        <p:pic>
          <p:nvPicPr>
            <p:cNvPr id="26" name="Imagen 25" descr="Icono&#10;&#10;Descripción generada automáticamente">
              <a:extLst>
                <a:ext uri="{FF2B5EF4-FFF2-40B4-BE49-F238E27FC236}">
                  <a16:creationId xmlns:a16="http://schemas.microsoft.com/office/drawing/2014/main" id="{2DDF0DB8-45F0-4BA1-85E0-B17FE9CCE9EB}"/>
                </a:ext>
              </a:extLst>
            </p:cNvPr>
            <p:cNvPicPr>
              <a:picLocks noChangeAspect="1"/>
            </p:cNvPicPr>
            <p:nvPr/>
          </p:nvPicPr>
          <p:blipFill>
            <a:blip r:embed="rId4"/>
            <a:stretch>
              <a:fillRect/>
            </a:stretch>
          </p:blipFill>
          <p:spPr>
            <a:xfrm>
              <a:off x="647699" y="1716546"/>
              <a:ext cx="700862" cy="700862"/>
            </a:xfrm>
            <a:prstGeom prst="rect">
              <a:avLst/>
            </a:prstGeom>
          </p:spPr>
        </p:pic>
      </p:grpSp>
    </p:spTree>
    <p:extLst>
      <p:ext uri="{BB962C8B-B14F-4D97-AF65-F5344CB8AC3E}">
        <p14:creationId xmlns:p14="http://schemas.microsoft.com/office/powerpoint/2010/main" val="30564513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47699" y="-1627"/>
            <a:ext cx="8245476" cy="810657"/>
          </a:xfrm>
        </p:spPr>
        <p:txBody>
          <a:bodyPr lIns="0" anchor="b"/>
          <a:lstStyle/>
          <a:p>
            <a:r>
              <a:rPr lang="es-ES_tradnl" sz="3600" spc="-300" dirty="0">
                <a:solidFill>
                  <a:schemeClr val="bg1">
                    <a:lumMod val="50000"/>
                  </a:schemeClr>
                </a:solidFill>
                <a:latin typeface="Montserrat SemiBold" panose="00000700000000000000" pitchFamily="2" charset="0"/>
              </a:rPr>
              <a:t>Modelo de caja alternativa</a:t>
            </a:r>
          </a:p>
        </p:txBody>
      </p:sp>
      <p:sp>
        <p:nvSpPr>
          <p:cNvPr id="18" name="Rectángulo 17">
            <a:extLst>
              <a:ext uri="{FF2B5EF4-FFF2-40B4-BE49-F238E27FC236}">
                <a16:creationId xmlns:a16="http://schemas.microsoft.com/office/drawing/2014/main" id="{2500B578-A172-4123-A9F9-10474B82C587}"/>
              </a:ext>
            </a:extLst>
          </p:cNvPr>
          <p:cNvSpPr/>
          <p:nvPr/>
        </p:nvSpPr>
        <p:spPr>
          <a:xfrm>
            <a:off x="0" y="0"/>
            <a:ext cx="254000" cy="5143500"/>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sp>
        <p:nvSpPr>
          <p:cNvPr id="14" name="CuadroTexto 13">
            <a:extLst>
              <a:ext uri="{FF2B5EF4-FFF2-40B4-BE49-F238E27FC236}">
                <a16:creationId xmlns:a16="http://schemas.microsoft.com/office/drawing/2014/main" id="{A4403FC3-22A4-4CFF-935B-6A44C085A83E}"/>
              </a:ext>
            </a:extLst>
          </p:cNvPr>
          <p:cNvSpPr txBox="1"/>
          <p:nvPr/>
        </p:nvSpPr>
        <p:spPr>
          <a:xfrm>
            <a:off x="561611" y="836904"/>
            <a:ext cx="8417651" cy="523220"/>
          </a:xfrm>
          <a:prstGeom prst="rect">
            <a:avLst/>
          </a:prstGeom>
          <a:noFill/>
        </p:spPr>
        <p:txBody>
          <a:bodyPr wrap="square" rtlCol="0">
            <a:spAutoFit/>
          </a:bodyPr>
          <a:lstStyle/>
          <a:p>
            <a:r>
              <a:rPr lang="es-ES" sz="1400" dirty="0">
                <a:solidFill>
                  <a:schemeClr val="bg1"/>
                </a:solidFill>
              </a:rPr>
              <a:t>Con este modelo el ancho y alto será el establecido con las propiedades </a:t>
            </a:r>
            <a:r>
              <a:rPr lang="es-ES" sz="1400" b="1" dirty="0" err="1">
                <a:solidFill>
                  <a:schemeClr val="bg1"/>
                </a:solidFill>
              </a:rPr>
              <a:t>width</a:t>
            </a:r>
            <a:r>
              <a:rPr lang="es-ES" sz="1400" b="1" dirty="0">
                <a:solidFill>
                  <a:schemeClr val="bg1"/>
                </a:solidFill>
              </a:rPr>
              <a:t> </a:t>
            </a:r>
            <a:r>
              <a:rPr lang="es-ES" sz="1400" dirty="0">
                <a:solidFill>
                  <a:schemeClr val="bg1"/>
                </a:solidFill>
              </a:rPr>
              <a:t>y </a:t>
            </a:r>
            <a:r>
              <a:rPr lang="es-ES" sz="1400" b="1" dirty="0" err="1">
                <a:solidFill>
                  <a:schemeClr val="bg1"/>
                </a:solidFill>
              </a:rPr>
              <a:t>height</a:t>
            </a:r>
            <a:r>
              <a:rPr lang="es-ES" sz="1400" dirty="0">
                <a:solidFill>
                  <a:schemeClr val="bg1"/>
                </a:solidFill>
              </a:rPr>
              <a:t> y será el espacio interior para el contenido el que se reduzca al añadir un </a:t>
            </a:r>
            <a:r>
              <a:rPr lang="es-ES" sz="1400" dirty="0" err="1">
                <a:solidFill>
                  <a:schemeClr val="bg1"/>
                </a:solidFill>
              </a:rPr>
              <a:t>border</a:t>
            </a:r>
            <a:r>
              <a:rPr lang="es-ES" sz="1400" dirty="0">
                <a:solidFill>
                  <a:schemeClr val="bg1"/>
                </a:solidFill>
              </a:rPr>
              <a:t> o relleno</a:t>
            </a:r>
          </a:p>
        </p:txBody>
      </p:sp>
      <p:grpSp>
        <p:nvGrpSpPr>
          <p:cNvPr id="22" name="Grupo 21">
            <a:extLst>
              <a:ext uri="{FF2B5EF4-FFF2-40B4-BE49-F238E27FC236}">
                <a16:creationId xmlns:a16="http://schemas.microsoft.com/office/drawing/2014/main" id="{227038FF-A42F-4C67-9FD9-9391731C440F}"/>
              </a:ext>
            </a:extLst>
          </p:cNvPr>
          <p:cNvGrpSpPr/>
          <p:nvPr/>
        </p:nvGrpSpPr>
        <p:grpSpPr>
          <a:xfrm>
            <a:off x="1426849" y="1582022"/>
            <a:ext cx="2433409" cy="1857381"/>
            <a:chOff x="432619" y="2257314"/>
            <a:chExt cx="2871020" cy="2121655"/>
          </a:xfrm>
        </p:grpSpPr>
        <p:sp>
          <p:nvSpPr>
            <p:cNvPr id="21" name="Rectángulo: esquinas redondeadas 20">
              <a:extLst>
                <a:ext uri="{FF2B5EF4-FFF2-40B4-BE49-F238E27FC236}">
                  <a16:creationId xmlns:a16="http://schemas.microsoft.com/office/drawing/2014/main" id="{85FBCE6A-6061-4577-B712-DD484454C1B0}"/>
                </a:ext>
              </a:extLst>
            </p:cNvPr>
            <p:cNvSpPr/>
            <p:nvPr/>
          </p:nvSpPr>
          <p:spPr>
            <a:xfrm>
              <a:off x="432619" y="2257314"/>
              <a:ext cx="2871020" cy="212165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20" name="CuadroTexto 19">
              <a:extLst>
                <a:ext uri="{FF2B5EF4-FFF2-40B4-BE49-F238E27FC236}">
                  <a16:creationId xmlns:a16="http://schemas.microsoft.com/office/drawing/2014/main" id="{026B8101-B24F-4E4E-AB15-CF24BCC139D4}"/>
                </a:ext>
              </a:extLst>
            </p:cNvPr>
            <p:cNvSpPr txBox="1"/>
            <p:nvPr/>
          </p:nvSpPr>
          <p:spPr>
            <a:xfrm>
              <a:off x="546277" y="2410199"/>
              <a:ext cx="2668871" cy="1757840"/>
            </a:xfrm>
            <a:prstGeom prst="rect">
              <a:avLst/>
            </a:prstGeom>
            <a:noFill/>
          </p:spPr>
          <p:txBody>
            <a:bodyPr wrap="square" rtlCol="0">
              <a:spAutoFit/>
            </a:bodyPr>
            <a:lstStyle/>
            <a:p>
              <a:r>
                <a:rPr lang="es-ES" sz="1300" b="0" dirty="0">
                  <a:solidFill>
                    <a:srgbClr val="FFCC95"/>
                  </a:solidFill>
                  <a:effectLst/>
                </a:rPr>
                <a:t>.box</a:t>
              </a:r>
              <a:r>
                <a:rPr lang="es-ES" sz="1300" b="0" dirty="0">
                  <a:solidFill>
                    <a:srgbClr val="E6E6E6"/>
                  </a:solidFill>
                  <a:effectLst/>
                </a:rPr>
                <a:t> </a:t>
              </a:r>
              <a:r>
                <a:rPr lang="es-ES" sz="1300" b="0" dirty="0">
                  <a:solidFill>
                    <a:srgbClr val="B9B8B8"/>
                  </a:solidFill>
                  <a:effectLst/>
                </a:rPr>
                <a:t>{</a:t>
              </a:r>
              <a:endParaRPr lang="es-ES" sz="1300" b="0" dirty="0">
                <a:solidFill>
                  <a:srgbClr val="E6E6E6"/>
                </a:solidFill>
                <a:effectLst/>
              </a:endParaRPr>
            </a:p>
            <a:p>
              <a:r>
                <a:rPr lang="es-ES" sz="1300" b="0" dirty="0">
                  <a:solidFill>
                    <a:srgbClr val="E6E6E6"/>
                  </a:solidFill>
                  <a:effectLst/>
                </a:rPr>
                <a:t>    </a:t>
              </a:r>
              <a:r>
                <a:rPr lang="es-ES" sz="1300" b="0" dirty="0" err="1">
                  <a:solidFill>
                    <a:srgbClr val="A0B9C4"/>
                  </a:solidFill>
                  <a:effectLst/>
                </a:rPr>
                <a:t>width</a:t>
              </a:r>
              <a:r>
                <a:rPr lang="es-ES" sz="1300" b="0" dirty="0">
                  <a:solidFill>
                    <a:srgbClr val="A7A2A2"/>
                  </a:solidFill>
                  <a:effectLst/>
                </a:rPr>
                <a:t>:</a:t>
              </a:r>
              <a:r>
                <a:rPr lang="es-ES" sz="1300" b="0" dirty="0">
                  <a:solidFill>
                    <a:srgbClr val="E6E6E6"/>
                  </a:solidFill>
                  <a:effectLst/>
                </a:rPr>
                <a:t> </a:t>
              </a:r>
              <a:r>
                <a:rPr lang="es-ES" sz="1300" b="0" dirty="0">
                  <a:solidFill>
                    <a:srgbClr val="FFCC95"/>
                  </a:solidFill>
                  <a:effectLst/>
                </a:rPr>
                <a:t>350</a:t>
              </a:r>
              <a:r>
                <a:rPr lang="es-ES" sz="1300" b="0" dirty="0">
                  <a:solidFill>
                    <a:srgbClr val="FF2C6B"/>
                  </a:solidFill>
                  <a:effectLst/>
                </a:rPr>
                <a:t>px</a:t>
              </a:r>
              <a:r>
                <a:rPr lang="es-ES" sz="1300" b="0" dirty="0">
                  <a:solidFill>
                    <a:srgbClr val="A7A2A2"/>
                  </a:solidFill>
                  <a:effectLst/>
                </a:rPr>
                <a:t>;</a:t>
              </a:r>
              <a:endParaRPr lang="es-ES" sz="1300" b="0" dirty="0">
                <a:solidFill>
                  <a:srgbClr val="E6E6E6"/>
                </a:solidFill>
                <a:effectLst/>
              </a:endParaRPr>
            </a:p>
            <a:p>
              <a:r>
                <a:rPr lang="es-ES" sz="1300" b="0" dirty="0">
                  <a:solidFill>
                    <a:srgbClr val="E6E6E6"/>
                  </a:solidFill>
                  <a:effectLst/>
                </a:rPr>
                <a:t>    </a:t>
              </a:r>
              <a:r>
                <a:rPr lang="es-ES" sz="1300" b="0" dirty="0" err="1">
                  <a:solidFill>
                    <a:srgbClr val="A0B9C4"/>
                  </a:solidFill>
                  <a:effectLst/>
                </a:rPr>
                <a:t>height</a:t>
              </a:r>
              <a:r>
                <a:rPr lang="es-ES" sz="1300" b="0" dirty="0">
                  <a:solidFill>
                    <a:srgbClr val="A7A2A2"/>
                  </a:solidFill>
                  <a:effectLst/>
                </a:rPr>
                <a:t>:</a:t>
              </a:r>
              <a:r>
                <a:rPr lang="es-ES" sz="1300" b="0" dirty="0">
                  <a:solidFill>
                    <a:srgbClr val="E6E6E6"/>
                  </a:solidFill>
                  <a:effectLst/>
                </a:rPr>
                <a:t> </a:t>
              </a:r>
              <a:r>
                <a:rPr lang="es-ES" sz="1300" b="0" dirty="0">
                  <a:solidFill>
                    <a:srgbClr val="FFCC95"/>
                  </a:solidFill>
                  <a:effectLst/>
                </a:rPr>
                <a:t>150</a:t>
              </a:r>
              <a:r>
                <a:rPr lang="es-ES" sz="1300" b="0" dirty="0">
                  <a:solidFill>
                    <a:srgbClr val="FF2C6B"/>
                  </a:solidFill>
                  <a:effectLst/>
                </a:rPr>
                <a:t>px</a:t>
              </a:r>
              <a:r>
                <a:rPr lang="es-ES" sz="1300" b="0" dirty="0">
                  <a:solidFill>
                    <a:srgbClr val="A7A2A2"/>
                  </a:solidFill>
                  <a:effectLst/>
                </a:rPr>
                <a:t>;</a:t>
              </a:r>
              <a:endParaRPr lang="es-ES" sz="1300" b="0" dirty="0">
                <a:solidFill>
                  <a:srgbClr val="E6E6E6"/>
                </a:solidFill>
                <a:effectLst/>
              </a:endParaRPr>
            </a:p>
            <a:p>
              <a:r>
                <a:rPr lang="es-ES" sz="1300" b="0" dirty="0">
                  <a:solidFill>
                    <a:srgbClr val="E6E6E6"/>
                  </a:solidFill>
                  <a:effectLst/>
                </a:rPr>
                <a:t>    </a:t>
              </a:r>
              <a:r>
                <a:rPr lang="es-ES" sz="1300" b="0" dirty="0" err="1">
                  <a:solidFill>
                    <a:srgbClr val="A0B9C4"/>
                  </a:solidFill>
                  <a:effectLst/>
                </a:rPr>
                <a:t>margin</a:t>
              </a:r>
              <a:r>
                <a:rPr lang="es-ES" sz="1300" b="0" dirty="0">
                  <a:solidFill>
                    <a:srgbClr val="A7A2A2"/>
                  </a:solidFill>
                  <a:effectLst/>
                </a:rPr>
                <a:t>:</a:t>
              </a:r>
              <a:r>
                <a:rPr lang="es-ES" sz="1300" b="0" dirty="0">
                  <a:solidFill>
                    <a:srgbClr val="E6E6E6"/>
                  </a:solidFill>
                  <a:effectLst/>
                </a:rPr>
                <a:t> </a:t>
              </a:r>
              <a:r>
                <a:rPr lang="es-ES" sz="1300" b="0" dirty="0">
                  <a:solidFill>
                    <a:srgbClr val="FFCC95"/>
                  </a:solidFill>
                  <a:effectLst/>
                </a:rPr>
                <a:t>10</a:t>
              </a:r>
              <a:r>
                <a:rPr lang="es-ES" sz="1300" b="0" dirty="0">
                  <a:solidFill>
                    <a:srgbClr val="FF2C6B"/>
                  </a:solidFill>
                  <a:effectLst/>
                </a:rPr>
                <a:t>px</a:t>
              </a:r>
              <a:r>
                <a:rPr lang="es-ES" sz="1300" b="0" dirty="0">
                  <a:solidFill>
                    <a:srgbClr val="A7A2A2"/>
                  </a:solidFill>
                  <a:effectLst/>
                </a:rPr>
                <a:t>;</a:t>
              </a:r>
              <a:endParaRPr lang="es-ES" sz="1300" b="0" dirty="0">
                <a:solidFill>
                  <a:srgbClr val="E6E6E6"/>
                </a:solidFill>
                <a:effectLst/>
              </a:endParaRPr>
            </a:p>
            <a:p>
              <a:r>
                <a:rPr lang="es-ES" sz="1300" b="0" dirty="0">
                  <a:solidFill>
                    <a:srgbClr val="E6E6E6"/>
                  </a:solidFill>
                  <a:effectLst/>
                </a:rPr>
                <a:t>    </a:t>
              </a:r>
              <a:r>
                <a:rPr lang="es-ES" sz="1300" b="0" dirty="0" err="1">
                  <a:solidFill>
                    <a:srgbClr val="A0B9C4"/>
                  </a:solidFill>
                  <a:effectLst/>
                </a:rPr>
                <a:t>padding</a:t>
              </a:r>
              <a:r>
                <a:rPr lang="es-ES" sz="1300" b="0" dirty="0">
                  <a:solidFill>
                    <a:srgbClr val="A7A2A2"/>
                  </a:solidFill>
                  <a:effectLst/>
                </a:rPr>
                <a:t>:</a:t>
              </a:r>
              <a:r>
                <a:rPr lang="es-ES" sz="1300" b="0" dirty="0">
                  <a:solidFill>
                    <a:srgbClr val="E6E6E6"/>
                  </a:solidFill>
                  <a:effectLst/>
                </a:rPr>
                <a:t> </a:t>
              </a:r>
              <a:r>
                <a:rPr lang="es-ES" sz="1300" b="0" dirty="0">
                  <a:solidFill>
                    <a:srgbClr val="FFCC95"/>
                  </a:solidFill>
                  <a:effectLst/>
                </a:rPr>
                <a:t>25</a:t>
              </a:r>
              <a:r>
                <a:rPr lang="es-ES" sz="1300" b="0" dirty="0">
                  <a:solidFill>
                    <a:srgbClr val="FF2C6B"/>
                  </a:solidFill>
                  <a:effectLst/>
                </a:rPr>
                <a:t>px</a:t>
              </a:r>
              <a:r>
                <a:rPr lang="es-ES" sz="1300" b="0" dirty="0">
                  <a:solidFill>
                    <a:srgbClr val="A7A2A2"/>
                  </a:solidFill>
                  <a:effectLst/>
                </a:rPr>
                <a:t>;</a:t>
              </a:r>
              <a:endParaRPr lang="es-ES" sz="1300" b="0" dirty="0">
                <a:solidFill>
                  <a:srgbClr val="E6E6E6"/>
                </a:solidFill>
                <a:effectLst/>
              </a:endParaRPr>
            </a:p>
            <a:p>
              <a:r>
                <a:rPr lang="es-ES" sz="1300" b="0" dirty="0">
                  <a:solidFill>
                    <a:srgbClr val="E6E6E6"/>
                  </a:solidFill>
                  <a:effectLst/>
                </a:rPr>
                <a:t>    </a:t>
              </a:r>
              <a:r>
                <a:rPr lang="es-ES" sz="1300" b="0" dirty="0" err="1">
                  <a:solidFill>
                    <a:srgbClr val="A0B9C4"/>
                  </a:solidFill>
                  <a:effectLst/>
                </a:rPr>
                <a:t>border</a:t>
              </a:r>
              <a:r>
                <a:rPr lang="es-ES" sz="1300" b="0" dirty="0">
                  <a:solidFill>
                    <a:srgbClr val="A7A2A2"/>
                  </a:solidFill>
                  <a:effectLst/>
                </a:rPr>
                <a:t>:</a:t>
              </a:r>
              <a:r>
                <a:rPr lang="es-ES" sz="1300" b="0" dirty="0">
                  <a:solidFill>
                    <a:srgbClr val="E6E6E6"/>
                  </a:solidFill>
                  <a:effectLst/>
                </a:rPr>
                <a:t> </a:t>
              </a:r>
              <a:r>
                <a:rPr lang="es-ES" sz="1300" b="0" dirty="0">
                  <a:solidFill>
                    <a:srgbClr val="FFCC95"/>
                  </a:solidFill>
                  <a:effectLst/>
                </a:rPr>
                <a:t>5</a:t>
              </a:r>
              <a:r>
                <a:rPr lang="es-ES" sz="1300" b="0" dirty="0">
                  <a:solidFill>
                    <a:srgbClr val="FF2C6B"/>
                  </a:solidFill>
                  <a:effectLst/>
                </a:rPr>
                <a:t>px</a:t>
              </a:r>
              <a:r>
                <a:rPr lang="es-ES" sz="1300" b="0" dirty="0">
                  <a:solidFill>
                    <a:srgbClr val="7CC0D1"/>
                  </a:solidFill>
                  <a:effectLst/>
                </a:rPr>
                <a:t> </a:t>
              </a:r>
              <a:r>
                <a:rPr lang="es-ES" sz="1300" b="0" dirty="0" err="1">
                  <a:solidFill>
                    <a:srgbClr val="7CC0D1"/>
                  </a:solidFill>
                  <a:effectLst/>
                </a:rPr>
                <a:t>solid</a:t>
              </a:r>
              <a:r>
                <a:rPr lang="es-ES" sz="1300" b="0" dirty="0">
                  <a:solidFill>
                    <a:srgbClr val="7CC0D1"/>
                  </a:solidFill>
                  <a:effectLst/>
                </a:rPr>
                <a:t> </a:t>
              </a:r>
              <a:r>
                <a:rPr lang="es-ES" sz="1300" b="0" dirty="0" err="1">
                  <a:solidFill>
                    <a:srgbClr val="A0B9C4"/>
                  </a:solidFill>
                  <a:effectLst/>
                </a:rPr>
                <a:t>black</a:t>
              </a:r>
              <a:r>
                <a:rPr lang="es-ES" sz="1300" b="0" dirty="0">
                  <a:solidFill>
                    <a:srgbClr val="A7A2A2"/>
                  </a:solidFill>
                  <a:effectLst/>
                </a:rPr>
                <a:t>;</a:t>
              </a:r>
            </a:p>
            <a:p>
              <a:r>
                <a:rPr lang="es-ES" sz="1600" b="0" dirty="0">
                  <a:solidFill>
                    <a:srgbClr val="B9B8B8"/>
                  </a:solidFill>
                  <a:effectLst/>
                </a:rPr>
                <a:t>}</a:t>
              </a:r>
              <a:endParaRPr lang="es-ES" sz="1600" b="0" dirty="0">
                <a:solidFill>
                  <a:srgbClr val="E6E6E6"/>
                </a:solidFill>
                <a:effectLst/>
              </a:endParaRPr>
            </a:p>
          </p:txBody>
        </p:sp>
      </p:grpSp>
      <p:sp>
        <p:nvSpPr>
          <p:cNvPr id="23" name="CuadroTexto 22">
            <a:extLst>
              <a:ext uri="{FF2B5EF4-FFF2-40B4-BE49-F238E27FC236}">
                <a16:creationId xmlns:a16="http://schemas.microsoft.com/office/drawing/2014/main" id="{43AB29B4-4CA3-4E72-8765-E433E8BD9AAB}"/>
              </a:ext>
            </a:extLst>
          </p:cNvPr>
          <p:cNvSpPr txBox="1"/>
          <p:nvPr/>
        </p:nvSpPr>
        <p:spPr>
          <a:xfrm>
            <a:off x="1846435" y="3584206"/>
            <a:ext cx="5205114" cy="307777"/>
          </a:xfrm>
          <a:prstGeom prst="rect">
            <a:avLst/>
          </a:prstGeom>
          <a:noFill/>
        </p:spPr>
        <p:txBody>
          <a:bodyPr wrap="square" rtlCol="0">
            <a:spAutoFit/>
          </a:bodyPr>
          <a:lstStyle/>
          <a:p>
            <a:r>
              <a:rPr lang="es-ES" sz="1400" b="1" dirty="0">
                <a:solidFill>
                  <a:schemeClr val="bg1"/>
                </a:solidFill>
              </a:rPr>
              <a:t>El espacio visible es de 350px de ancho por 150px de alto</a:t>
            </a:r>
          </a:p>
        </p:txBody>
      </p:sp>
      <p:grpSp>
        <p:nvGrpSpPr>
          <p:cNvPr id="24" name="Grupo 23">
            <a:extLst>
              <a:ext uri="{FF2B5EF4-FFF2-40B4-BE49-F238E27FC236}">
                <a16:creationId xmlns:a16="http://schemas.microsoft.com/office/drawing/2014/main" id="{D7D52B44-8047-4DE0-9740-7F25205BC4F0}"/>
              </a:ext>
            </a:extLst>
          </p:cNvPr>
          <p:cNvGrpSpPr/>
          <p:nvPr/>
        </p:nvGrpSpPr>
        <p:grpSpPr>
          <a:xfrm>
            <a:off x="647699" y="4159112"/>
            <a:ext cx="8100127" cy="700862"/>
            <a:chOff x="647699" y="1716546"/>
            <a:chExt cx="8100127" cy="700862"/>
          </a:xfrm>
        </p:grpSpPr>
        <p:sp>
          <p:nvSpPr>
            <p:cNvPr id="25" name="Forma libre: forma 24">
              <a:extLst>
                <a:ext uri="{FF2B5EF4-FFF2-40B4-BE49-F238E27FC236}">
                  <a16:creationId xmlns:a16="http://schemas.microsoft.com/office/drawing/2014/main" id="{D7C7007A-EB77-4A1C-A4B0-CDE6FBED30BD}"/>
                </a:ext>
              </a:extLst>
            </p:cNvPr>
            <p:cNvSpPr/>
            <p:nvPr/>
          </p:nvSpPr>
          <p:spPr>
            <a:xfrm>
              <a:off x="1440000" y="1739023"/>
              <a:ext cx="7307826" cy="664230"/>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FFCE4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solidFill>
                    <a:schemeClr val="bg2">
                      <a:lumMod val="10000"/>
                    </a:schemeClr>
                  </a:solidFill>
                </a:rPr>
                <a:t>El margen no se cuenta para el tamaño real de la caja ya que este no afecta al contenido, tan solo al espacio total que la caja ocupa en la página.</a:t>
              </a:r>
              <a:endParaRPr lang="es-ES_tradnl" sz="1600" dirty="0">
                <a:solidFill>
                  <a:schemeClr val="bg2">
                    <a:lumMod val="10000"/>
                  </a:schemeClr>
                </a:solidFill>
              </a:endParaRPr>
            </a:p>
          </p:txBody>
        </p:sp>
        <p:pic>
          <p:nvPicPr>
            <p:cNvPr id="26" name="Imagen 25" descr="Icono&#10;&#10;Descripción generada automáticamente">
              <a:extLst>
                <a:ext uri="{FF2B5EF4-FFF2-40B4-BE49-F238E27FC236}">
                  <a16:creationId xmlns:a16="http://schemas.microsoft.com/office/drawing/2014/main" id="{2DDF0DB8-45F0-4BA1-85E0-B17FE9CCE9EB}"/>
                </a:ext>
              </a:extLst>
            </p:cNvPr>
            <p:cNvPicPr>
              <a:picLocks noChangeAspect="1"/>
            </p:cNvPicPr>
            <p:nvPr/>
          </p:nvPicPr>
          <p:blipFill>
            <a:blip r:embed="rId3"/>
            <a:stretch>
              <a:fillRect/>
            </a:stretch>
          </p:blipFill>
          <p:spPr>
            <a:xfrm>
              <a:off x="647699" y="1716546"/>
              <a:ext cx="700862" cy="700862"/>
            </a:xfrm>
            <a:prstGeom prst="rect">
              <a:avLst/>
            </a:prstGeom>
          </p:spPr>
        </p:pic>
      </p:grpSp>
      <p:pic>
        <p:nvPicPr>
          <p:cNvPr id="7" name="Imagen 6" descr="Imagen que contiene Tabla&#10;&#10;Descripción generada automáticamente">
            <a:extLst>
              <a:ext uri="{FF2B5EF4-FFF2-40B4-BE49-F238E27FC236}">
                <a16:creationId xmlns:a16="http://schemas.microsoft.com/office/drawing/2014/main" id="{72F1306F-F7EA-44AE-96BD-674313E345AE}"/>
              </a:ext>
            </a:extLst>
          </p:cNvPr>
          <p:cNvPicPr>
            <a:picLocks noChangeAspect="1"/>
          </p:cNvPicPr>
          <p:nvPr/>
        </p:nvPicPr>
        <p:blipFill>
          <a:blip r:embed="rId4"/>
          <a:stretch>
            <a:fillRect/>
          </a:stretch>
        </p:blipFill>
        <p:spPr>
          <a:xfrm>
            <a:off x="4257609" y="1419397"/>
            <a:ext cx="4001488" cy="2182630"/>
          </a:xfrm>
          <a:prstGeom prst="rect">
            <a:avLst/>
          </a:prstGeom>
        </p:spPr>
      </p:pic>
    </p:spTree>
    <p:extLst>
      <p:ext uri="{BB962C8B-B14F-4D97-AF65-F5344CB8AC3E}">
        <p14:creationId xmlns:p14="http://schemas.microsoft.com/office/powerpoint/2010/main" val="1471477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47699" y="244851"/>
            <a:ext cx="8245476" cy="810657"/>
          </a:xfrm>
        </p:spPr>
        <p:txBody>
          <a:bodyPr lIns="0" anchor="b"/>
          <a:lstStyle/>
          <a:p>
            <a:r>
              <a:rPr lang="es-ES_tradnl" sz="2800" spc="-300" dirty="0" err="1">
                <a:solidFill>
                  <a:schemeClr val="bg1">
                    <a:lumMod val="50000"/>
                  </a:schemeClr>
                </a:solidFill>
                <a:latin typeface="Montserrat SemiBold" panose="00000700000000000000" pitchFamily="2" charset="0"/>
              </a:rPr>
              <a:t>Hack</a:t>
            </a:r>
            <a:r>
              <a:rPr lang="es-ES_tradnl" sz="2800" spc="-300" dirty="0">
                <a:solidFill>
                  <a:schemeClr val="bg1">
                    <a:lumMod val="50000"/>
                  </a:schemeClr>
                </a:solidFill>
                <a:latin typeface="Montserrat SemiBold" panose="00000700000000000000" pitchFamily="2" charset="0"/>
              </a:rPr>
              <a:t> para activar por defecto el modelo alternativo en todos los elementos</a:t>
            </a:r>
          </a:p>
        </p:txBody>
      </p:sp>
      <p:sp>
        <p:nvSpPr>
          <p:cNvPr id="18" name="Rectángulo 17">
            <a:extLst>
              <a:ext uri="{FF2B5EF4-FFF2-40B4-BE49-F238E27FC236}">
                <a16:creationId xmlns:a16="http://schemas.microsoft.com/office/drawing/2014/main" id="{2500B578-A172-4123-A9F9-10474B82C587}"/>
              </a:ext>
            </a:extLst>
          </p:cNvPr>
          <p:cNvSpPr/>
          <p:nvPr/>
        </p:nvSpPr>
        <p:spPr>
          <a:xfrm>
            <a:off x="0" y="0"/>
            <a:ext cx="254000" cy="5143500"/>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grpSp>
        <p:nvGrpSpPr>
          <p:cNvPr id="4" name="Grupo 3">
            <a:extLst>
              <a:ext uri="{FF2B5EF4-FFF2-40B4-BE49-F238E27FC236}">
                <a16:creationId xmlns:a16="http://schemas.microsoft.com/office/drawing/2014/main" id="{F1C374E9-D328-4001-8981-15474E1B2FE1}"/>
              </a:ext>
            </a:extLst>
          </p:cNvPr>
          <p:cNvGrpSpPr/>
          <p:nvPr/>
        </p:nvGrpSpPr>
        <p:grpSpPr>
          <a:xfrm>
            <a:off x="2691580" y="1873543"/>
            <a:ext cx="3760839" cy="2309857"/>
            <a:chOff x="2340077" y="1632155"/>
            <a:chExt cx="4178710" cy="2703871"/>
          </a:xfrm>
        </p:grpSpPr>
        <p:sp>
          <p:nvSpPr>
            <p:cNvPr id="3" name="Rectángulo: esquinas redondeadas 2">
              <a:extLst>
                <a:ext uri="{FF2B5EF4-FFF2-40B4-BE49-F238E27FC236}">
                  <a16:creationId xmlns:a16="http://schemas.microsoft.com/office/drawing/2014/main" id="{99859FDC-77ED-48D8-959E-74D68BF803F7}"/>
                </a:ext>
              </a:extLst>
            </p:cNvPr>
            <p:cNvSpPr/>
            <p:nvPr/>
          </p:nvSpPr>
          <p:spPr>
            <a:xfrm>
              <a:off x="2340077" y="1632155"/>
              <a:ext cx="4178710" cy="2703871"/>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1600"/>
            </a:p>
          </p:txBody>
        </p:sp>
        <p:sp>
          <p:nvSpPr>
            <p:cNvPr id="2" name="CuadroTexto 1">
              <a:extLst>
                <a:ext uri="{FF2B5EF4-FFF2-40B4-BE49-F238E27FC236}">
                  <a16:creationId xmlns:a16="http://schemas.microsoft.com/office/drawing/2014/main" id="{040F038A-BFF7-4D49-838A-0FB0EBE64428}"/>
                </a:ext>
              </a:extLst>
            </p:cNvPr>
            <p:cNvSpPr txBox="1"/>
            <p:nvPr/>
          </p:nvSpPr>
          <p:spPr>
            <a:xfrm>
              <a:off x="2885768" y="1829928"/>
              <a:ext cx="3087329" cy="2413855"/>
            </a:xfrm>
            <a:prstGeom prst="rect">
              <a:avLst/>
            </a:prstGeom>
            <a:noFill/>
          </p:spPr>
          <p:txBody>
            <a:bodyPr wrap="square" rtlCol="0">
              <a:spAutoFit/>
            </a:bodyPr>
            <a:lstStyle/>
            <a:p>
              <a:r>
                <a:rPr lang="es-ES" sz="1600" b="0" dirty="0" err="1">
                  <a:solidFill>
                    <a:srgbClr val="FF2C6B"/>
                  </a:solidFill>
                  <a:effectLst/>
                </a:rPr>
                <a:t>html</a:t>
              </a:r>
              <a:r>
                <a:rPr lang="es-ES" sz="1600" b="0" dirty="0">
                  <a:solidFill>
                    <a:srgbClr val="E6E6E6"/>
                  </a:solidFill>
                  <a:effectLst/>
                </a:rPr>
                <a:t> </a:t>
              </a:r>
              <a:r>
                <a:rPr lang="es-ES" sz="1600" b="0" dirty="0">
                  <a:solidFill>
                    <a:srgbClr val="B9B8B8"/>
                  </a:solidFill>
                  <a:effectLst/>
                </a:rPr>
                <a:t>{</a:t>
              </a:r>
              <a:endParaRPr lang="es-ES" sz="1600" b="0" dirty="0">
                <a:solidFill>
                  <a:srgbClr val="E6E6E6"/>
                </a:solidFill>
                <a:effectLst/>
              </a:endParaRPr>
            </a:p>
            <a:p>
              <a:r>
                <a:rPr lang="es-ES" sz="1600" b="0" dirty="0">
                  <a:solidFill>
                    <a:srgbClr val="E6E6E6"/>
                  </a:solidFill>
                  <a:effectLst/>
                </a:rPr>
                <a:t>    </a:t>
              </a:r>
              <a:r>
                <a:rPr lang="es-ES" sz="1600" b="0" dirty="0">
                  <a:solidFill>
                    <a:srgbClr val="A0B9C4"/>
                  </a:solidFill>
                  <a:effectLst/>
                </a:rPr>
                <a:t>box-</a:t>
              </a:r>
              <a:r>
                <a:rPr lang="es-ES" sz="1600" b="0" dirty="0" err="1">
                  <a:solidFill>
                    <a:srgbClr val="A0B9C4"/>
                  </a:solidFill>
                  <a:effectLst/>
                </a:rPr>
                <a:t>sizing</a:t>
              </a:r>
              <a:r>
                <a:rPr lang="es-ES" sz="1600" b="0" dirty="0">
                  <a:solidFill>
                    <a:srgbClr val="A7A2A2"/>
                  </a:solidFill>
                  <a:effectLst/>
                </a:rPr>
                <a:t>:</a:t>
              </a:r>
              <a:r>
                <a:rPr lang="es-ES" sz="1600" b="0" dirty="0">
                  <a:solidFill>
                    <a:srgbClr val="E6E6E6"/>
                  </a:solidFill>
                  <a:effectLst/>
                </a:rPr>
                <a:t> </a:t>
              </a:r>
              <a:r>
                <a:rPr lang="es-ES" sz="1600" b="0" dirty="0" err="1">
                  <a:solidFill>
                    <a:srgbClr val="7CC0D1"/>
                  </a:solidFill>
                  <a:effectLst/>
                </a:rPr>
                <a:t>border</a:t>
              </a:r>
              <a:r>
                <a:rPr lang="es-ES" sz="1600" b="0" dirty="0">
                  <a:solidFill>
                    <a:srgbClr val="7CC0D1"/>
                  </a:solidFill>
                  <a:effectLst/>
                </a:rPr>
                <a:t>-box</a:t>
              </a:r>
              <a:r>
                <a:rPr lang="es-ES" sz="1600" b="0" dirty="0">
                  <a:solidFill>
                    <a:srgbClr val="A7A2A2"/>
                  </a:solidFill>
                  <a:effectLst/>
                </a:rPr>
                <a:t>;</a:t>
              </a:r>
              <a:endParaRPr lang="es-ES" sz="1600" b="0" dirty="0">
                <a:solidFill>
                  <a:srgbClr val="E6E6E6"/>
                </a:solidFill>
                <a:effectLst/>
              </a:endParaRPr>
            </a:p>
            <a:p>
              <a:r>
                <a:rPr lang="es-ES" sz="1600" b="0" dirty="0">
                  <a:solidFill>
                    <a:srgbClr val="B9B8B8"/>
                  </a:solidFill>
                  <a:effectLst/>
                </a:rPr>
                <a:t>}</a:t>
              </a:r>
              <a:endParaRPr lang="es-ES" sz="1600" b="0" dirty="0">
                <a:solidFill>
                  <a:srgbClr val="E6E6E6"/>
                </a:solidFill>
                <a:effectLst/>
              </a:endParaRPr>
            </a:p>
            <a:p>
              <a:r>
                <a:rPr lang="es-ES" sz="1600" b="0" dirty="0">
                  <a:solidFill>
                    <a:srgbClr val="FF2C6B"/>
                  </a:solidFill>
                  <a:effectLst/>
                </a:rPr>
                <a:t>*</a:t>
              </a:r>
              <a:r>
                <a:rPr lang="es-ES" sz="1600" b="0" dirty="0">
                  <a:solidFill>
                    <a:srgbClr val="B9B8B8"/>
                  </a:solidFill>
                  <a:effectLst/>
                </a:rPr>
                <a:t>,</a:t>
              </a:r>
              <a:endParaRPr lang="es-ES" sz="1600" b="0" dirty="0">
                <a:solidFill>
                  <a:srgbClr val="E6E6E6"/>
                </a:solidFill>
                <a:effectLst/>
              </a:endParaRPr>
            </a:p>
            <a:p>
              <a:r>
                <a:rPr lang="es-ES" sz="1600" b="0" dirty="0">
                  <a:solidFill>
                    <a:srgbClr val="FF2C6B"/>
                  </a:solidFill>
                  <a:effectLst/>
                </a:rPr>
                <a:t>*</a:t>
              </a:r>
              <a:r>
                <a:rPr lang="es-ES" sz="1600" b="0" dirty="0">
                  <a:solidFill>
                    <a:srgbClr val="A0B9C4"/>
                  </a:solidFill>
                  <a:effectLst/>
                </a:rPr>
                <a:t>::</a:t>
              </a:r>
              <a:r>
                <a:rPr lang="es-ES" sz="1600" b="0" dirty="0" err="1">
                  <a:solidFill>
                    <a:srgbClr val="A0B9C4"/>
                  </a:solidFill>
                  <a:effectLst/>
                </a:rPr>
                <a:t>before</a:t>
              </a:r>
              <a:r>
                <a:rPr lang="es-ES" sz="1600" b="0" dirty="0">
                  <a:solidFill>
                    <a:srgbClr val="B9B8B8"/>
                  </a:solidFill>
                  <a:effectLst/>
                </a:rPr>
                <a:t>,</a:t>
              </a:r>
              <a:endParaRPr lang="es-ES" sz="1600" b="0" dirty="0">
                <a:solidFill>
                  <a:srgbClr val="E6E6E6"/>
                </a:solidFill>
                <a:effectLst/>
              </a:endParaRPr>
            </a:p>
            <a:p>
              <a:r>
                <a:rPr lang="es-ES" sz="1600" b="0" dirty="0">
                  <a:solidFill>
                    <a:srgbClr val="FF2C6B"/>
                  </a:solidFill>
                  <a:effectLst/>
                </a:rPr>
                <a:t>*</a:t>
              </a:r>
              <a:r>
                <a:rPr lang="es-ES" sz="1600" b="0" dirty="0">
                  <a:solidFill>
                    <a:srgbClr val="A0B9C4"/>
                  </a:solidFill>
                  <a:effectLst/>
                </a:rPr>
                <a:t>::after</a:t>
              </a:r>
              <a:r>
                <a:rPr lang="es-ES" sz="1600" b="0" dirty="0">
                  <a:solidFill>
                    <a:srgbClr val="E6E6E6"/>
                  </a:solidFill>
                  <a:effectLst/>
                </a:rPr>
                <a:t> </a:t>
              </a:r>
              <a:r>
                <a:rPr lang="es-ES" sz="1600" b="0" dirty="0">
                  <a:solidFill>
                    <a:srgbClr val="B9B8B8"/>
                  </a:solidFill>
                  <a:effectLst/>
                </a:rPr>
                <a:t>{</a:t>
              </a:r>
              <a:endParaRPr lang="es-ES" sz="1600" b="0" dirty="0">
                <a:solidFill>
                  <a:srgbClr val="E6E6E6"/>
                </a:solidFill>
                <a:effectLst/>
              </a:endParaRPr>
            </a:p>
            <a:p>
              <a:r>
                <a:rPr lang="es-ES" sz="1600" b="0" dirty="0">
                  <a:solidFill>
                    <a:srgbClr val="E6E6E6"/>
                  </a:solidFill>
                  <a:effectLst/>
                </a:rPr>
                <a:t>    </a:t>
              </a:r>
              <a:r>
                <a:rPr lang="es-ES" sz="1600" b="0" dirty="0">
                  <a:solidFill>
                    <a:srgbClr val="A0B9C4"/>
                  </a:solidFill>
                  <a:effectLst/>
                </a:rPr>
                <a:t>box-</a:t>
              </a:r>
              <a:r>
                <a:rPr lang="es-ES" sz="1600" b="0" dirty="0" err="1">
                  <a:solidFill>
                    <a:srgbClr val="A0B9C4"/>
                  </a:solidFill>
                  <a:effectLst/>
                </a:rPr>
                <a:t>sizing</a:t>
              </a:r>
              <a:r>
                <a:rPr lang="es-ES" sz="1600" b="0" dirty="0">
                  <a:solidFill>
                    <a:srgbClr val="A7A2A2"/>
                  </a:solidFill>
                  <a:effectLst/>
                </a:rPr>
                <a:t>:</a:t>
              </a:r>
              <a:r>
                <a:rPr lang="es-ES" sz="1600" b="0" dirty="0">
                  <a:solidFill>
                    <a:srgbClr val="E6E6E6"/>
                  </a:solidFill>
                  <a:effectLst/>
                </a:rPr>
                <a:t> </a:t>
              </a:r>
              <a:r>
                <a:rPr lang="es-ES" sz="1600" b="0" dirty="0" err="1">
                  <a:solidFill>
                    <a:srgbClr val="7CC0D1"/>
                  </a:solidFill>
                  <a:effectLst/>
                </a:rPr>
                <a:t>inherit</a:t>
              </a:r>
              <a:r>
                <a:rPr lang="es-ES" sz="1600" b="0" dirty="0">
                  <a:solidFill>
                    <a:srgbClr val="A7A2A2"/>
                  </a:solidFill>
                  <a:effectLst/>
                </a:rPr>
                <a:t>;</a:t>
              </a:r>
              <a:endParaRPr lang="es-ES" sz="1600" b="0" dirty="0">
                <a:solidFill>
                  <a:srgbClr val="E6E6E6"/>
                </a:solidFill>
                <a:effectLst/>
              </a:endParaRPr>
            </a:p>
            <a:p>
              <a:r>
                <a:rPr lang="es-ES" sz="1600" b="0" dirty="0">
                  <a:solidFill>
                    <a:srgbClr val="B9B8B8"/>
                  </a:solidFill>
                  <a:effectLst/>
                </a:rPr>
                <a:t>}</a:t>
              </a:r>
              <a:endParaRPr lang="es-ES" sz="1600" b="0" dirty="0">
                <a:solidFill>
                  <a:srgbClr val="E6E6E6"/>
                </a:solidFill>
                <a:effectLst/>
              </a:endParaRPr>
            </a:p>
          </p:txBody>
        </p:sp>
      </p:grpSp>
      <p:sp>
        <p:nvSpPr>
          <p:cNvPr id="12" name="CuadroTexto 11">
            <a:extLst>
              <a:ext uri="{FF2B5EF4-FFF2-40B4-BE49-F238E27FC236}">
                <a16:creationId xmlns:a16="http://schemas.microsoft.com/office/drawing/2014/main" id="{D44E4BCD-CC96-496A-B82A-94D8D0E5CF38}"/>
              </a:ext>
            </a:extLst>
          </p:cNvPr>
          <p:cNvSpPr txBox="1"/>
          <p:nvPr/>
        </p:nvSpPr>
        <p:spPr>
          <a:xfrm>
            <a:off x="608370" y="1073492"/>
            <a:ext cx="8475406" cy="584775"/>
          </a:xfrm>
          <a:prstGeom prst="rect">
            <a:avLst/>
          </a:prstGeom>
          <a:noFill/>
        </p:spPr>
        <p:txBody>
          <a:bodyPr wrap="square">
            <a:spAutoFit/>
          </a:bodyPr>
          <a:lstStyle/>
          <a:p>
            <a:r>
              <a:rPr lang="es-ES" sz="1600" b="0" dirty="0">
                <a:solidFill>
                  <a:schemeClr val="bg1"/>
                </a:solidFill>
                <a:effectLst/>
              </a:rPr>
              <a:t>Para establecer el modelo de caja de un elemento como </a:t>
            </a:r>
            <a:r>
              <a:rPr lang="es-ES" sz="1600" b="1" dirty="0">
                <a:solidFill>
                  <a:schemeClr val="bg1"/>
                </a:solidFill>
                <a:effectLst/>
              </a:rPr>
              <a:t>alternativo</a:t>
            </a:r>
            <a:r>
              <a:rPr lang="es-ES" sz="1600" b="0" dirty="0">
                <a:solidFill>
                  <a:schemeClr val="bg1"/>
                </a:solidFill>
                <a:effectLst/>
              </a:rPr>
              <a:t> lo hacemos con la propiedad </a:t>
            </a:r>
            <a:r>
              <a:rPr lang="es-ES" sz="1600" b="1" dirty="0">
                <a:solidFill>
                  <a:schemeClr val="bg1"/>
                </a:solidFill>
                <a:effectLst/>
              </a:rPr>
              <a:t>box-</a:t>
            </a:r>
            <a:r>
              <a:rPr lang="es-ES" sz="1600" b="1" dirty="0" err="1">
                <a:solidFill>
                  <a:schemeClr val="bg1"/>
                </a:solidFill>
                <a:effectLst/>
              </a:rPr>
              <a:t>zing</a:t>
            </a:r>
            <a:r>
              <a:rPr lang="es-ES" sz="1600" b="0" dirty="0">
                <a:solidFill>
                  <a:schemeClr val="bg1"/>
                </a:solidFill>
                <a:effectLst/>
              </a:rPr>
              <a:t> y su valor </a:t>
            </a:r>
            <a:r>
              <a:rPr lang="es-ES" sz="1600" b="1" dirty="0" err="1">
                <a:solidFill>
                  <a:schemeClr val="bg1"/>
                </a:solidFill>
                <a:effectLst/>
              </a:rPr>
              <a:t>border</a:t>
            </a:r>
            <a:r>
              <a:rPr lang="es-ES" sz="1600" b="1" dirty="0">
                <a:solidFill>
                  <a:schemeClr val="bg1"/>
                </a:solidFill>
                <a:effectLst/>
              </a:rPr>
              <a:t>-box</a:t>
            </a:r>
            <a:r>
              <a:rPr lang="es-ES" sz="1600" b="0" dirty="0">
                <a:solidFill>
                  <a:schemeClr val="bg1"/>
                </a:solidFill>
                <a:effectLst/>
              </a:rPr>
              <a:t>.</a:t>
            </a:r>
          </a:p>
        </p:txBody>
      </p:sp>
      <p:sp>
        <p:nvSpPr>
          <p:cNvPr id="15" name="CuadroTexto 14">
            <a:extLst>
              <a:ext uri="{FF2B5EF4-FFF2-40B4-BE49-F238E27FC236}">
                <a16:creationId xmlns:a16="http://schemas.microsoft.com/office/drawing/2014/main" id="{6978FD28-E57A-4985-BFFF-28C72B12651B}"/>
              </a:ext>
            </a:extLst>
          </p:cNvPr>
          <p:cNvSpPr txBox="1"/>
          <p:nvPr/>
        </p:nvSpPr>
        <p:spPr>
          <a:xfrm>
            <a:off x="608370" y="4398676"/>
            <a:ext cx="8475406" cy="584775"/>
          </a:xfrm>
          <a:prstGeom prst="rect">
            <a:avLst/>
          </a:prstGeom>
          <a:noFill/>
        </p:spPr>
        <p:txBody>
          <a:bodyPr wrap="square">
            <a:spAutoFit/>
          </a:bodyPr>
          <a:lstStyle/>
          <a:p>
            <a:r>
              <a:rPr lang="es-ES" sz="1600" b="0" dirty="0">
                <a:solidFill>
                  <a:schemeClr val="bg1"/>
                </a:solidFill>
                <a:effectLst/>
              </a:rPr>
              <a:t>Añadimos la propiedad</a:t>
            </a:r>
            <a:r>
              <a:rPr lang="es-ES" sz="1600" b="1" dirty="0">
                <a:solidFill>
                  <a:schemeClr val="bg1"/>
                </a:solidFill>
                <a:effectLst/>
              </a:rPr>
              <a:t> box-</a:t>
            </a:r>
            <a:r>
              <a:rPr lang="es-ES" sz="1600" b="1" dirty="0" err="1">
                <a:solidFill>
                  <a:schemeClr val="bg1"/>
                </a:solidFill>
                <a:effectLst/>
              </a:rPr>
              <a:t>sizing</a:t>
            </a:r>
            <a:r>
              <a:rPr lang="es-ES" sz="1600" b="1" dirty="0">
                <a:solidFill>
                  <a:schemeClr val="bg1"/>
                </a:solidFill>
                <a:effectLst/>
              </a:rPr>
              <a:t> </a:t>
            </a:r>
            <a:r>
              <a:rPr lang="es-ES" sz="1600" b="0" dirty="0">
                <a:solidFill>
                  <a:schemeClr val="bg1"/>
                </a:solidFill>
                <a:effectLst/>
              </a:rPr>
              <a:t>en el elemento </a:t>
            </a:r>
            <a:r>
              <a:rPr lang="es-ES" sz="1600" b="1" dirty="0">
                <a:solidFill>
                  <a:schemeClr val="bg1"/>
                </a:solidFill>
                <a:effectLst/>
              </a:rPr>
              <a:t>&lt;</a:t>
            </a:r>
            <a:r>
              <a:rPr lang="es-ES" sz="1600" b="1" dirty="0" err="1">
                <a:solidFill>
                  <a:schemeClr val="bg1"/>
                </a:solidFill>
                <a:effectLst/>
              </a:rPr>
              <a:t>html</a:t>
            </a:r>
            <a:r>
              <a:rPr lang="es-ES" sz="1600" b="1" dirty="0">
                <a:solidFill>
                  <a:schemeClr val="bg1"/>
                </a:solidFill>
                <a:effectLst/>
              </a:rPr>
              <a:t>&gt; </a:t>
            </a:r>
            <a:r>
              <a:rPr lang="es-ES" sz="1600" b="0" dirty="0">
                <a:solidFill>
                  <a:schemeClr val="bg1"/>
                </a:solidFill>
                <a:effectLst/>
              </a:rPr>
              <a:t>y hacemos que el resto de elementos hereden el valor de esa propiedad</a:t>
            </a:r>
          </a:p>
        </p:txBody>
      </p:sp>
    </p:spTree>
    <p:extLst>
      <p:ext uri="{BB962C8B-B14F-4D97-AF65-F5344CB8AC3E}">
        <p14:creationId xmlns:p14="http://schemas.microsoft.com/office/powerpoint/2010/main" val="8179981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CB1B95D7-24C4-4A71-87BD-907CD9D1305E}"/>
              </a:ext>
            </a:extLst>
          </p:cNvPr>
          <p:cNvPicPr>
            <a:picLocks noChangeAspect="1"/>
          </p:cNvPicPr>
          <p:nvPr/>
        </p:nvPicPr>
        <p:blipFill>
          <a:blip r:embed="rId3"/>
          <a:stretch>
            <a:fillRect/>
          </a:stretch>
        </p:blipFill>
        <p:spPr>
          <a:xfrm>
            <a:off x="2740790" y="788750"/>
            <a:ext cx="3810000" cy="2143125"/>
          </a:xfrm>
          <a:prstGeom prst="rect">
            <a:avLst/>
          </a:prstGeom>
        </p:spPr>
      </p:pic>
      <p:sp>
        <p:nvSpPr>
          <p:cNvPr id="7" name="Rectángulo 6">
            <a:extLst>
              <a:ext uri="{FF2B5EF4-FFF2-40B4-BE49-F238E27FC236}">
                <a16:creationId xmlns:a16="http://schemas.microsoft.com/office/drawing/2014/main" id="{2B4C0691-CCF6-4700-A7E5-258D915F9F45}"/>
              </a:ext>
            </a:extLst>
          </p:cNvPr>
          <p:cNvSpPr/>
          <p:nvPr/>
        </p:nvSpPr>
        <p:spPr>
          <a:xfrm rot="5400000">
            <a:off x="4426749" y="1617059"/>
            <a:ext cx="252000" cy="4235115"/>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sp>
        <p:nvSpPr>
          <p:cNvPr id="15" name="Title 1">
            <a:extLst>
              <a:ext uri="{FF2B5EF4-FFF2-40B4-BE49-F238E27FC236}">
                <a16:creationId xmlns:a16="http://schemas.microsoft.com/office/drawing/2014/main" id="{86B6CDE2-EADE-430A-81A9-A4C92D7A9C60}"/>
              </a:ext>
            </a:extLst>
          </p:cNvPr>
          <p:cNvSpPr txBox="1">
            <a:spLocks/>
          </p:cNvSpPr>
          <p:nvPr/>
        </p:nvSpPr>
        <p:spPr>
          <a:xfrm>
            <a:off x="1712018" y="3048844"/>
            <a:ext cx="5867544" cy="712907"/>
          </a:xfrm>
          <a:prstGeom prst="rect">
            <a:avLst/>
          </a:prstGeom>
        </p:spPr>
        <p:txBody>
          <a:bodyPr vert="horz" wrap="square" lIns="0" tIns="45720" rIns="91440" bIns="45720" rtlCol="0" anchor="t" anchorCtr="0">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pPr algn="ctr">
              <a:tabLst>
                <a:tab pos="90488" algn="l"/>
              </a:tabLst>
            </a:pPr>
            <a:r>
              <a:rPr lang="en-US" sz="4000" spc="-300" dirty="0">
                <a:solidFill>
                  <a:schemeClr val="bg1">
                    <a:lumMod val="50000"/>
                  </a:schemeClr>
                </a:solidFill>
                <a:latin typeface="Montserrat SemiBold" panose="00000700000000000000" pitchFamily="2" charset="0"/>
              </a:rPr>
              <a:t>Mejor con unos ejemplos</a:t>
            </a:r>
          </a:p>
          <a:p>
            <a:pPr algn="ctr">
              <a:tabLst>
                <a:tab pos="90488" algn="l"/>
              </a:tabLst>
            </a:pPr>
            <a:r>
              <a:rPr lang="en-US" sz="4000" spc="-300" dirty="0">
                <a:solidFill>
                  <a:schemeClr val="bg1">
                    <a:lumMod val="50000"/>
                  </a:schemeClr>
                </a:solidFill>
                <a:latin typeface="Montserrat SemiBold" panose="00000700000000000000" pitchFamily="2" charset="0"/>
              </a:rPr>
              <a:t>A los teclados!! </a:t>
            </a:r>
          </a:p>
        </p:txBody>
      </p:sp>
    </p:spTree>
    <p:extLst>
      <p:ext uri="{BB962C8B-B14F-4D97-AF65-F5344CB8AC3E}">
        <p14:creationId xmlns:p14="http://schemas.microsoft.com/office/powerpoint/2010/main" val="1886057859"/>
      </p:ext>
    </p:extLst>
  </p:cSld>
  <p:clrMapOvr>
    <a:masterClrMapping/>
  </p:clrMapOvr>
  <p:transition spd="slow">
    <p:push dir="u"/>
  </p:transition>
</p:sld>
</file>

<file path=ppt/theme/theme1.xml><?xml version="1.0" encoding="utf-8"?>
<a:theme xmlns:a="http://schemas.openxmlformats.org/drawingml/2006/main" name="Tema de Office">
  <a:themeElements>
    <a:clrScheme name="Lemoncode">
      <a:dk1>
        <a:srgbClr val="404040"/>
      </a:dk1>
      <a:lt1>
        <a:srgbClr val="FFFFFF"/>
      </a:lt1>
      <a:dk2>
        <a:srgbClr val="347584"/>
      </a:dk2>
      <a:lt2>
        <a:srgbClr val="659B91"/>
      </a:lt2>
      <a:accent1>
        <a:srgbClr val="D9D900"/>
      </a:accent1>
      <a:accent2>
        <a:srgbClr val="F88F70"/>
      </a:accent2>
      <a:accent3>
        <a:srgbClr val="00A7D7"/>
      </a:accent3>
      <a:accent4>
        <a:srgbClr val="ED5023"/>
      </a:accent4>
      <a:accent5>
        <a:srgbClr val="AEAC99"/>
      </a:accent5>
      <a:accent6>
        <a:srgbClr val="404040"/>
      </a:accent6>
      <a:hlink>
        <a:srgbClr val="C0FAFF"/>
      </a:hlink>
      <a:folHlink>
        <a:srgbClr val="AA4E6E"/>
      </a:folHlink>
    </a:clrScheme>
    <a:fontScheme name="Lemoncode">
      <a:majorFont>
        <a:latin typeface="Montserrat SemiBold"/>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8D800"/>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lantilla-lemoncode.potx" id="{7D3B7753-B03B-4F7C-9611-0C73B7B0A83E}" vid="{95D29CCB-AA32-40C8-8A43-7C2599FF58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plantilla-lemoncode</Template>
  <TotalTime>618</TotalTime>
  <Words>983</Words>
  <Application>Microsoft Office PowerPoint</Application>
  <PresentationFormat>Presentación en pantalla (16:9)</PresentationFormat>
  <Paragraphs>96</Paragraphs>
  <Slides>12</Slides>
  <Notes>12</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12</vt:i4>
      </vt:variant>
    </vt:vector>
  </HeadingPairs>
  <TitlesOfParts>
    <vt:vector size="22" baseType="lpstr">
      <vt:lpstr>Montserrat SemiBold</vt:lpstr>
      <vt:lpstr>Neo Sans Std Medium</vt:lpstr>
      <vt:lpstr>DejaVu Sans Mono</vt:lpstr>
      <vt:lpstr>Calibri</vt:lpstr>
      <vt:lpstr>Neo Sans Std Light</vt:lpstr>
      <vt:lpstr>Helvetica Neue</vt:lpstr>
      <vt:lpstr>Arial</vt:lpstr>
      <vt:lpstr>Open Sans</vt:lpstr>
      <vt:lpstr>Neo Sans Std</vt:lpstr>
      <vt:lpstr>Tema de Office</vt:lpstr>
      <vt:lpstr>Presentación de PowerPoint</vt:lpstr>
      <vt:lpstr>Agenda</vt:lpstr>
      <vt:lpstr>¿Qué es el modelo de caja?</vt:lpstr>
      <vt:lpstr>Partes de una caja</vt:lpstr>
      <vt:lpstr>Presentación de PowerPoint</vt:lpstr>
      <vt:lpstr>Modelo de caja estándar</vt:lpstr>
      <vt:lpstr>Modelo de caja alternativa</vt:lpstr>
      <vt:lpstr>Hack para activar por defecto el modelo alternativo en todos los elementos</vt:lpstr>
      <vt:lpstr>Presentación de PowerPoint</vt:lpstr>
      <vt:lpstr>SVG</vt:lpstr>
      <vt:lpstr>Presentación de PowerPoint</vt:lpstr>
      <vt:lpstr>¡ Muchas gracias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Braulio Botella</dc:creator>
  <cp:keywords>lemoncode</cp:keywords>
  <dc:description/>
  <cp:lastModifiedBy>Braulio Botella</cp:lastModifiedBy>
  <cp:revision>35</cp:revision>
  <dcterms:created xsi:type="dcterms:W3CDTF">2021-05-17T07:17:16Z</dcterms:created>
  <dcterms:modified xsi:type="dcterms:W3CDTF">2021-05-19T15:29:24Z</dcterms:modified>
  <cp:category/>
</cp:coreProperties>
</file>